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png" ContentType="image/png"/>
  <Default Extension="emf" ContentType="image/x-emf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diagrams/colors1.xml" ContentType="application/vnd.openxmlformats-officedocument.drawingml.diagramColors+xml"/>
  <Override PartName="/ppt/diagrams/colors2.xml" ContentType="application/vnd.openxmlformats-officedocument.drawingml.diagramColors+xml"/>
  <Override PartName="/ppt/diagrams/colors3.xml" ContentType="application/vnd.openxmlformats-officedocument.drawingml.diagramColors+xml"/>
  <Override PartName="/ppt/diagrams/colors4.xml" ContentType="application/vnd.openxmlformats-officedocument.drawingml.diagramColors+xml"/>
  <Override PartName="/ppt/diagrams/data1.xml" ContentType="application/vnd.openxmlformats-officedocument.drawingml.diagramData+xml"/>
  <Override PartName="/ppt/diagrams/data2.xml" ContentType="application/vnd.openxmlformats-officedocument.drawingml.diagramData+xml"/>
  <Override PartName="/ppt/diagrams/data3.xml" ContentType="application/vnd.openxmlformats-officedocument.drawingml.diagramData+xml"/>
  <Override PartName="/ppt/diagrams/data4.xml" ContentType="application/vnd.openxmlformats-officedocument.drawingml.diagramData+xml"/>
  <Override PartName="/ppt/diagrams/drawing1.xml" ContentType="application/vnd.ms-office.drawingml.diagramDrawing+xml"/>
  <Override PartName="/ppt/diagrams/drawing2.xml" ContentType="application/vnd.ms-office.drawingml.diagramDrawing+xml"/>
  <Override PartName="/ppt/diagrams/drawing3.xml" ContentType="application/vnd.ms-office.drawingml.diagramDrawing+xml"/>
  <Override PartName="/ppt/diagrams/drawing4.xml" ContentType="application/vnd.ms-office.drawingml.diagramDrawing+xml"/>
  <Override PartName="/ppt/diagrams/layout1.xml" ContentType="application/vnd.openxmlformats-officedocument.drawingml.diagramLayout+xml"/>
  <Override PartName="/ppt/diagrams/layout2.xml" ContentType="application/vnd.openxmlformats-officedocument.drawingml.diagramLayout+xml"/>
  <Override PartName="/ppt/diagrams/layout3.xml" ContentType="application/vnd.openxmlformats-officedocument.drawingml.diagramLayout+xml"/>
  <Override PartName="/ppt/diagrams/layout4.xml" ContentType="application/vnd.openxmlformats-officedocument.drawingml.diagramLayout+xml"/>
  <Override PartName="/ppt/diagrams/quickStyle1.xml" ContentType="application/vnd.openxmlformats-officedocument.drawingml.diagramStyle+xml"/>
  <Override PartName="/ppt/diagrams/quickStyle2.xml" ContentType="application/vnd.openxmlformats-officedocument.drawingml.diagramStyle+xml"/>
  <Override PartName="/ppt/diagrams/quickStyle3.xml" ContentType="application/vnd.openxmlformats-officedocument.drawingml.diagramStyle+xml"/>
  <Override PartName="/ppt/diagrams/quickStyle4.xml" ContentType="application/vnd.openxmlformats-officedocument.drawingml.diagramStyle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6" r:id="rId3"/>
    <p:sldId id="364" r:id="rId5"/>
    <p:sldId id="307" r:id="rId6"/>
    <p:sldId id="336" r:id="rId7"/>
    <p:sldId id="399" r:id="rId8"/>
    <p:sldId id="400" r:id="rId9"/>
    <p:sldId id="401" r:id="rId10"/>
    <p:sldId id="402" r:id="rId11"/>
    <p:sldId id="366" r:id="rId12"/>
    <p:sldId id="311" r:id="rId13"/>
    <p:sldId id="310" r:id="rId14"/>
    <p:sldId id="312" r:id="rId15"/>
    <p:sldId id="313" r:id="rId16"/>
    <p:sldId id="369" r:id="rId17"/>
    <p:sldId id="368" r:id="rId18"/>
    <p:sldId id="370" r:id="rId19"/>
    <p:sldId id="367" r:id="rId20"/>
    <p:sldId id="308" r:id="rId21"/>
    <p:sldId id="309" r:id="rId22"/>
    <p:sldId id="314" r:id="rId23"/>
    <p:sldId id="288" r:id="rId24"/>
    <p:sldId id="258" r:id="rId25"/>
    <p:sldId id="259" r:id="rId26"/>
    <p:sldId id="260" r:id="rId27"/>
    <p:sldId id="261" r:id="rId28"/>
    <p:sldId id="267" r:id="rId29"/>
    <p:sldId id="292" r:id="rId30"/>
    <p:sldId id="269" r:id="rId31"/>
    <p:sldId id="270" r:id="rId32"/>
    <p:sldId id="271" r:id="rId33"/>
    <p:sldId id="272" r:id="rId34"/>
    <p:sldId id="273" r:id="rId35"/>
    <p:sldId id="276" r:id="rId36"/>
    <p:sldId id="290" r:id="rId37"/>
    <p:sldId id="291" r:id="rId38"/>
    <p:sldId id="289" r:id="rId39"/>
    <p:sldId id="277" r:id="rId40"/>
    <p:sldId id="280" r:id="rId41"/>
    <p:sldId id="263" r:id="rId4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isong" initials="y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E6E6"/>
    <a:srgbClr val="FFC611"/>
    <a:srgbClr val="FFFF99"/>
    <a:srgbClr val="FFFFCC"/>
    <a:srgbClr val="B9A1A1"/>
    <a:srgbClr val="AD2D17"/>
    <a:srgbClr val="A92F1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060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996" y="11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6" Type="http://schemas.openxmlformats.org/officeDocument/2006/relationships/commentAuthors" Target="commentAuthors.xml"/><Relationship Id="rId45" Type="http://schemas.openxmlformats.org/officeDocument/2006/relationships/tableStyles" Target="tableStyles.xml"/><Relationship Id="rId44" Type="http://schemas.openxmlformats.org/officeDocument/2006/relationships/viewProps" Target="viewProps.xml"/><Relationship Id="rId43" Type="http://schemas.openxmlformats.org/officeDocument/2006/relationships/presProps" Target="presProps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#1">
  <dgm:title val=""/>
  <dgm:desc val=""/>
  <dgm:catLst>
    <dgm:cat type="colorful" pri="10200"/>
  </dgm:catLst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#2">
  <dgm:title val=""/>
  <dgm:desc val=""/>
  <dgm:catLst>
    <dgm:cat type="colorful" pri="10200"/>
  </dgm:catLst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#3">
  <dgm:title val=""/>
  <dgm:desc val=""/>
  <dgm:catLst>
    <dgm:cat type="colorful" pri="10200"/>
  </dgm:catLst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3#1">
  <dgm:title val=""/>
  <dgm:desc val=""/>
  <dgm:catLst>
    <dgm:cat type="colorful" pri="10300"/>
  </dgm:catLst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74DB3CD-F0EC-4736-9B94-C6939715D5D5}" type="doc">
      <dgm:prSet loTypeId="urn:microsoft.com/office/officeart/2005/8/layout/process1" loCatId="process" qsTypeId="urn:microsoft.com/office/officeart/2005/8/quickstyle/simple1#1" qsCatId="simple" csTypeId="urn:microsoft.com/office/officeart/2005/8/colors/colorful2#1" csCatId="colorful" phldr="1"/>
      <dgm:spPr/>
      <dgm:t>
        <a:bodyPr/>
        <a:lstStyle/>
        <a:p>
          <a:endParaRPr lang="zh-CN" altLang="en-US"/>
        </a:p>
      </dgm:t>
    </dgm:pt>
    <dgm:pt modelId="{E735D637-7B58-4028-B22D-468DA52E0EE3}">
      <dgm:prSet custT="1"/>
      <dgm:spPr/>
      <dgm:t>
        <a:bodyPr/>
        <a:lstStyle/>
        <a:p>
          <a:r>
            <a:rPr lang="zh-CN" altLang="en-US" sz="1800" b="1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建立关系：</a:t>
          </a:r>
          <a:r>
            <a:rPr lang="zh-CN" altLang="en-US" sz="18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反应式系统下</a:t>
          </a:r>
          <a:r>
            <a:rPr lang="en-US" altLang="zh-CN" sz="18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SNC</a:t>
          </a:r>
          <a:r>
            <a:rPr lang="zh-CN" altLang="en-US" sz="18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（</a:t>
          </a:r>
          <a:r>
            <a:rPr lang="en-US" altLang="zh-CN" sz="18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WSC</a:t>
          </a:r>
          <a:r>
            <a:rPr lang="zh-CN" altLang="en-US" sz="18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）与</a:t>
          </a:r>
          <a:r>
            <a:rPr lang="en-US" altLang="en-US" sz="18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CTL</a:t>
          </a:r>
          <a:r>
            <a:rPr lang="zh-CN" altLang="en-US" sz="18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和𝝁</a:t>
          </a:r>
          <a:r>
            <a:rPr lang="en-US" altLang="en-US" sz="18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-calculus</a:t>
          </a:r>
          <a:r>
            <a:rPr lang="zh-CN" altLang="en-US" sz="18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的遗忘理论之间的关系</a:t>
          </a:r>
          <a:endParaRPr lang="zh-CN" sz="1800" dirty="0">
            <a:latin typeface="Times New Roman" panose="02020603050405020304" pitchFamily="18" charset="0"/>
            <a:ea typeface="仿宋" panose="02010609060101010101" pitchFamily="49" charset="-122"/>
            <a:cs typeface="Times New Roman" panose="02020603050405020304" pitchFamily="18" charset="0"/>
          </a:endParaRPr>
        </a:p>
      </dgm:t>
    </dgm:pt>
    <dgm:pt modelId="{4D6F9B3B-C4BB-4774-B88E-F5E5E639A28C}" cxnId="{519EC520-8B5D-4746-BCCF-A3359EA0594F}" type="parTrans">
      <dgm:prSet/>
      <dgm:spPr/>
      <dgm:t>
        <a:bodyPr/>
        <a:lstStyle/>
        <a:p>
          <a:endParaRPr lang="zh-CN" altLang="en-US"/>
        </a:p>
      </dgm:t>
    </dgm:pt>
    <dgm:pt modelId="{86664A98-F9B4-4FE6-8D63-DA17A120A388}" cxnId="{519EC520-8B5D-4746-BCCF-A3359EA0594F}" type="sibTrans">
      <dgm:prSet/>
      <dgm:spPr/>
      <dgm:t>
        <a:bodyPr/>
        <a:lstStyle/>
        <a:p>
          <a:endParaRPr lang="zh-CN" altLang="en-US"/>
        </a:p>
      </dgm:t>
    </dgm:pt>
    <dgm:pt modelId="{A1BD8C56-0065-421B-AEA1-251B07CBC3D1}">
      <dgm:prSet custT="1"/>
      <dgm:spPr/>
      <dgm:t>
        <a:bodyPr/>
        <a:lstStyle/>
        <a:p>
          <a:r>
            <a:rPr lang="zh-CN" altLang="en-US" sz="1800" b="1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提出算法</a:t>
          </a:r>
          <a:r>
            <a:rPr lang="zh-CN" altLang="en-US" sz="18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：现有算法有基于</a:t>
          </a:r>
          <a:r>
            <a:rPr lang="en-US" altLang="zh-CN" sz="18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SOQE</a:t>
          </a:r>
          <a:r>
            <a:rPr lang="zh-CN" altLang="en-US" sz="18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的</a:t>
          </a:r>
          <a:r>
            <a:rPr lang="en-US" altLang="zh-CN" sz="18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Ackermann</a:t>
          </a:r>
          <a:r>
            <a:rPr lang="zh-CN" altLang="en-US" sz="18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引理和消解（</a:t>
          </a:r>
          <a:r>
            <a:rPr lang="en-US" altLang="zh-CN" sz="18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Resolution</a:t>
          </a:r>
          <a:r>
            <a:rPr lang="zh-CN" altLang="en-US" sz="18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）方法，以及命题逻辑中的变量替代方法</a:t>
          </a:r>
        </a:p>
        <a:p>
          <a:endParaRPr lang="zh-CN" sz="1800" dirty="0">
            <a:latin typeface="Times New Roman" panose="02020603050405020304" pitchFamily="18" charset="0"/>
            <a:ea typeface="仿宋" panose="02010609060101010101" pitchFamily="49" charset="-122"/>
            <a:cs typeface="Times New Roman" panose="02020603050405020304" pitchFamily="18" charset="0"/>
          </a:endParaRPr>
        </a:p>
      </dgm:t>
    </dgm:pt>
    <dgm:pt modelId="{15761F5F-061A-41F9-98C7-EAF39179A90F}" cxnId="{078BD302-6FAD-4E7E-AD6F-910946A7C900}" type="parTrans">
      <dgm:prSet/>
      <dgm:spPr/>
      <dgm:t>
        <a:bodyPr/>
        <a:lstStyle/>
        <a:p>
          <a:endParaRPr lang="zh-CN" altLang="en-US"/>
        </a:p>
      </dgm:t>
    </dgm:pt>
    <dgm:pt modelId="{253FB2B7-0D9D-412B-9CAF-52F309A2D7CF}" cxnId="{078BD302-6FAD-4E7E-AD6F-910946A7C900}" type="sibTrans">
      <dgm:prSet/>
      <dgm:spPr/>
      <dgm:t>
        <a:bodyPr/>
        <a:lstStyle/>
        <a:p>
          <a:endParaRPr lang="zh-CN" altLang="en-US"/>
        </a:p>
      </dgm:t>
    </dgm:pt>
    <dgm:pt modelId="{96158C61-C3DE-40BB-8A7E-91EB8A1A74E0}">
      <dgm:prSet custT="1"/>
      <dgm:spPr/>
      <dgm:t>
        <a:bodyPr/>
        <a:lstStyle/>
        <a:p>
          <a:r>
            <a:rPr lang="zh-CN" altLang="en-US" sz="1800" b="1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算法实现</a:t>
          </a:r>
          <a:r>
            <a:rPr lang="zh-CN" altLang="en-US" sz="18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：拟从逻辑程序的角度实现</a:t>
          </a:r>
        </a:p>
      </dgm:t>
    </dgm:pt>
    <dgm:pt modelId="{ECCC3DD9-7BA8-49A8-9D45-A1B902BA23E0}" cxnId="{8D044572-E18F-4900-B808-5BD1E7FC753A}" type="parTrans">
      <dgm:prSet/>
      <dgm:spPr/>
      <dgm:t>
        <a:bodyPr/>
        <a:lstStyle/>
        <a:p>
          <a:endParaRPr lang="zh-CN" altLang="en-US"/>
        </a:p>
      </dgm:t>
    </dgm:pt>
    <dgm:pt modelId="{6B0520FF-C4BD-41B2-BDB7-669CEF48446B}" cxnId="{8D044572-E18F-4900-B808-5BD1E7FC753A}" type="sibTrans">
      <dgm:prSet/>
      <dgm:spPr/>
      <dgm:t>
        <a:bodyPr/>
        <a:lstStyle/>
        <a:p>
          <a:endParaRPr lang="zh-CN" altLang="en-US"/>
        </a:p>
      </dgm:t>
    </dgm:pt>
    <dgm:pt modelId="{806976BA-103E-40D7-A8C3-DC09055AC820}">
      <dgm:prSet custT="1"/>
      <dgm:spPr/>
      <dgm:t>
        <a:bodyPr/>
        <a:lstStyle/>
        <a:p>
          <a:r>
            <a:rPr lang="zh-CN" altLang="en-US" sz="1800" b="1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实验：</a:t>
          </a:r>
          <a:r>
            <a:rPr lang="zh-CN" altLang="en-US" sz="18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随机产生公式做实验，以实验结果驱动系统的优化</a:t>
          </a:r>
          <a:endParaRPr lang="zh-CN" altLang="en-US" sz="1800" dirty="0">
            <a:latin typeface="Times New Roman" panose="02020603050405020304" pitchFamily="18" charset="0"/>
            <a:ea typeface="仿宋" panose="02010609060101010101" pitchFamily="49" charset="-122"/>
            <a:cs typeface="Times New Roman" panose="02020603050405020304" pitchFamily="18" charset="0"/>
          </a:endParaRPr>
        </a:p>
      </dgm:t>
    </dgm:pt>
    <dgm:pt modelId="{72B0BB7C-B921-4776-BA27-9E3F8BA432B2}" cxnId="{BE0F8F2B-FE8F-45AA-AFD0-DC4A7165EA99}" type="parTrans">
      <dgm:prSet/>
      <dgm:spPr/>
      <dgm:t>
        <a:bodyPr/>
        <a:lstStyle/>
        <a:p>
          <a:endParaRPr lang="zh-CN" altLang="en-US"/>
        </a:p>
      </dgm:t>
    </dgm:pt>
    <dgm:pt modelId="{DD82BAF8-9EF1-4EDC-A162-9C6004898972}" cxnId="{BE0F8F2B-FE8F-45AA-AFD0-DC4A7165EA99}" type="sibTrans">
      <dgm:prSet/>
      <dgm:spPr/>
      <dgm:t>
        <a:bodyPr/>
        <a:lstStyle/>
        <a:p>
          <a:endParaRPr lang="zh-CN" altLang="en-US"/>
        </a:p>
      </dgm:t>
    </dgm:pt>
    <dgm:pt modelId="{BA5E1130-6828-4FF8-9AD0-3E02AB7AE4A9}" type="pres">
      <dgm:prSet presAssocID="{374DB3CD-F0EC-4736-9B94-C6939715D5D5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BB4C0E9B-FC4B-4EF3-BABB-88E320C9FCB7}" type="pres">
      <dgm:prSet presAssocID="{E735D637-7B58-4028-B22D-468DA52E0EE3}" presName="node" presStyleLbl="node1" presStyleIdx="0" presStyleCnt="4" custScaleX="108239" custLinFactNeighborY="-23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285917D-7FB2-4825-AC81-D837F3575B5D}" type="pres">
      <dgm:prSet presAssocID="{86664A98-F9B4-4FE6-8D63-DA17A120A388}" presName="sibTrans" presStyleLbl="sibTrans2D1" presStyleIdx="0" presStyleCnt="3"/>
      <dgm:spPr/>
      <dgm:t>
        <a:bodyPr/>
        <a:lstStyle/>
        <a:p>
          <a:endParaRPr lang="zh-CN" altLang="en-US"/>
        </a:p>
      </dgm:t>
    </dgm:pt>
    <dgm:pt modelId="{2E98E66C-D8FD-4B2D-9C72-FAA74D076872}" type="pres">
      <dgm:prSet presAssocID="{86664A98-F9B4-4FE6-8D63-DA17A120A388}" presName="connectorText" presStyleLbl="sibTrans2D1" presStyleIdx="0" presStyleCnt="3"/>
      <dgm:spPr/>
      <dgm:t>
        <a:bodyPr/>
        <a:lstStyle/>
        <a:p>
          <a:endParaRPr lang="zh-CN" altLang="en-US"/>
        </a:p>
      </dgm:t>
    </dgm:pt>
    <dgm:pt modelId="{C4FFDF50-BC8E-4B93-8C0C-0BA02DE302D1}" type="pres">
      <dgm:prSet presAssocID="{A1BD8C56-0065-421B-AEA1-251B07CBC3D1}" presName="node" presStyleLbl="node1" presStyleIdx="1" presStyleCnt="4" custScaleX="112172" custLinFactNeighborY="-23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B16839E-3CF7-4A2B-BD02-D03991DA0562}" type="pres">
      <dgm:prSet presAssocID="{253FB2B7-0D9D-412B-9CAF-52F309A2D7CF}" presName="sibTrans" presStyleLbl="sibTrans2D1" presStyleIdx="1" presStyleCnt="3"/>
      <dgm:spPr/>
      <dgm:t>
        <a:bodyPr/>
        <a:lstStyle/>
        <a:p>
          <a:endParaRPr lang="zh-CN" altLang="en-US"/>
        </a:p>
      </dgm:t>
    </dgm:pt>
    <dgm:pt modelId="{B9003B04-F3E6-48BA-B289-C06B3933AF26}" type="pres">
      <dgm:prSet presAssocID="{253FB2B7-0D9D-412B-9CAF-52F309A2D7CF}" presName="connectorText" presStyleLbl="sibTrans2D1" presStyleIdx="1" presStyleCnt="3"/>
      <dgm:spPr/>
      <dgm:t>
        <a:bodyPr/>
        <a:lstStyle/>
        <a:p>
          <a:endParaRPr lang="zh-CN" altLang="en-US"/>
        </a:p>
      </dgm:t>
    </dgm:pt>
    <dgm:pt modelId="{8D0553B0-3D28-4441-877F-5F5ED5C9B137}" type="pres">
      <dgm:prSet presAssocID="{96158C61-C3DE-40BB-8A7E-91EB8A1A74E0}" presName="node" presStyleLbl="node1" presStyleIdx="2" presStyleCnt="4" custScaleX="109453" custLinFactNeighborY="-23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2259B77-54CA-46DB-8D16-36C5CBD01726}" type="pres">
      <dgm:prSet presAssocID="{6B0520FF-C4BD-41B2-BDB7-669CEF48446B}" presName="sibTrans" presStyleLbl="sibTrans2D1" presStyleIdx="2" presStyleCnt="3"/>
      <dgm:spPr/>
      <dgm:t>
        <a:bodyPr/>
        <a:lstStyle/>
        <a:p>
          <a:endParaRPr lang="zh-CN" altLang="en-US"/>
        </a:p>
      </dgm:t>
    </dgm:pt>
    <dgm:pt modelId="{C7DCDE0B-F6F9-4393-9C2C-E646C0CDB992}" type="pres">
      <dgm:prSet presAssocID="{6B0520FF-C4BD-41B2-BDB7-669CEF48446B}" presName="connectorText" presStyleLbl="sibTrans2D1" presStyleIdx="2" presStyleCnt="3"/>
      <dgm:spPr/>
      <dgm:t>
        <a:bodyPr/>
        <a:lstStyle/>
        <a:p>
          <a:endParaRPr lang="zh-CN" altLang="en-US"/>
        </a:p>
      </dgm:t>
    </dgm:pt>
    <dgm:pt modelId="{80BF0E8B-4579-403C-BD33-46924A5C429C}" type="pres">
      <dgm:prSet presAssocID="{806976BA-103E-40D7-A8C3-DC09055AC820}" presName="node" presStyleLbl="node1" presStyleIdx="3" presStyleCnt="4" custScaleX="112516" custLinFactNeighborY="-23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519EC520-8B5D-4746-BCCF-A3359EA0594F}" srcId="{374DB3CD-F0EC-4736-9B94-C6939715D5D5}" destId="{E735D637-7B58-4028-B22D-468DA52E0EE3}" srcOrd="0" destOrd="0" parTransId="{4D6F9B3B-C4BB-4774-B88E-F5E5E639A28C}" sibTransId="{86664A98-F9B4-4FE6-8D63-DA17A120A388}"/>
    <dgm:cxn modelId="{BCFD2716-05EE-4DB2-805F-8432BEB8790F}" type="presOf" srcId="{6B0520FF-C4BD-41B2-BDB7-669CEF48446B}" destId="{C7DCDE0B-F6F9-4393-9C2C-E646C0CDB992}" srcOrd="1" destOrd="0" presId="urn:microsoft.com/office/officeart/2005/8/layout/process1"/>
    <dgm:cxn modelId="{1A44BDF4-3185-42BA-B568-5AFDB8D643CF}" type="presOf" srcId="{A1BD8C56-0065-421B-AEA1-251B07CBC3D1}" destId="{C4FFDF50-BC8E-4B93-8C0C-0BA02DE302D1}" srcOrd="0" destOrd="0" presId="urn:microsoft.com/office/officeart/2005/8/layout/process1"/>
    <dgm:cxn modelId="{BE0F8F2B-FE8F-45AA-AFD0-DC4A7165EA99}" srcId="{374DB3CD-F0EC-4736-9B94-C6939715D5D5}" destId="{806976BA-103E-40D7-A8C3-DC09055AC820}" srcOrd="3" destOrd="0" parTransId="{72B0BB7C-B921-4776-BA27-9E3F8BA432B2}" sibTransId="{DD82BAF8-9EF1-4EDC-A162-9C6004898972}"/>
    <dgm:cxn modelId="{4AE09896-6E2D-432F-B2AC-CBDEBB5178A0}" type="presOf" srcId="{86664A98-F9B4-4FE6-8D63-DA17A120A388}" destId="{8285917D-7FB2-4825-AC81-D837F3575B5D}" srcOrd="0" destOrd="0" presId="urn:microsoft.com/office/officeart/2005/8/layout/process1"/>
    <dgm:cxn modelId="{86929A2F-B9EC-4BC5-A073-30186F947428}" type="presOf" srcId="{E735D637-7B58-4028-B22D-468DA52E0EE3}" destId="{BB4C0E9B-FC4B-4EF3-BABB-88E320C9FCB7}" srcOrd="0" destOrd="0" presId="urn:microsoft.com/office/officeart/2005/8/layout/process1"/>
    <dgm:cxn modelId="{8D044572-E18F-4900-B808-5BD1E7FC753A}" srcId="{374DB3CD-F0EC-4736-9B94-C6939715D5D5}" destId="{96158C61-C3DE-40BB-8A7E-91EB8A1A74E0}" srcOrd="2" destOrd="0" parTransId="{ECCC3DD9-7BA8-49A8-9D45-A1B902BA23E0}" sibTransId="{6B0520FF-C4BD-41B2-BDB7-669CEF48446B}"/>
    <dgm:cxn modelId="{A60BC114-0CCF-44B9-A10A-A7E49D34E927}" type="presOf" srcId="{6B0520FF-C4BD-41B2-BDB7-669CEF48446B}" destId="{42259B77-54CA-46DB-8D16-36C5CBD01726}" srcOrd="0" destOrd="0" presId="urn:microsoft.com/office/officeart/2005/8/layout/process1"/>
    <dgm:cxn modelId="{1A4461F5-8770-4083-AA1D-F825AD852DCE}" type="presOf" srcId="{86664A98-F9B4-4FE6-8D63-DA17A120A388}" destId="{2E98E66C-D8FD-4B2D-9C72-FAA74D076872}" srcOrd="1" destOrd="0" presId="urn:microsoft.com/office/officeart/2005/8/layout/process1"/>
    <dgm:cxn modelId="{7F1DBBE5-B447-4A2B-9278-6EF0AC6ED2C9}" type="presOf" srcId="{374DB3CD-F0EC-4736-9B94-C6939715D5D5}" destId="{BA5E1130-6828-4FF8-9AD0-3E02AB7AE4A9}" srcOrd="0" destOrd="0" presId="urn:microsoft.com/office/officeart/2005/8/layout/process1"/>
    <dgm:cxn modelId="{E05DD6A0-B099-4522-A8FF-41D21223E1EE}" type="presOf" srcId="{253FB2B7-0D9D-412B-9CAF-52F309A2D7CF}" destId="{3B16839E-3CF7-4A2B-BD02-D03991DA0562}" srcOrd="0" destOrd="0" presId="urn:microsoft.com/office/officeart/2005/8/layout/process1"/>
    <dgm:cxn modelId="{0CD16003-040C-4DAD-8244-963EC2B2D08D}" type="presOf" srcId="{96158C61-C3DE-40BB-8A7E-91EB8A1A74E0}" destId="{8D0553B0-3D28-4441-877F-5F5ED5C9B137}" srcOrd="0" destOrd="0" presId="urn:microsoft.com/office/officeart/2005/8/layout/process1"/>
    <dgm:cxn modelId="{F529E0D7-D52E-4232-83BB-48E7CD25FE27}" type="presOf" srcId="{253FB2B7-0D9D-412B-9CAF-52F309A2D7CF}" destId="{B9003B04-F3E6-48BA-B289-C06B3933AF26}" srcOrd="1" destOrd="0" presId="urn:microsoft.com/office/officeart/2005/8/layout/process1"/>
    <dgm:cxn modelId="{078BD302-6FAD-4E7E-AD6F-910946A7C900}" srcId="{374DB3CD-F0EC-4736-9B94-C6939715D5D5}" destId="{A1BD8C56-0065-421B-AEA1-251B07CBC3D1}" srcOrd="1" destOrd="0" parTransId="{15761F5F-061A-41F9-98C7-EAF39179A90F}" sibTransId="{253FB2B7-0D9D-412B-9CAF-52F309A2D7CF}"/>
    <dgm:cxn modelId="{6CB9541C-1F6C-4A97-9219-E5E6D1C057C7}" type="presOf" srcId="{806976BA-103E-40D7-A8C3-DC09055AC820}" destId="{80BF0E8B-4579-403C-BD33-46924A5C429C}" srcOrd="0" destOrd="0" presId="urn:microsoft.com/office/officeart/2005/8/layout/process1"/>
    <dgm:cxn modelId="{ABBFB763-3CA7-4148-A651-D0B236EEFF80}" type="presParOf" srcId="{BA5E1130-6828-4FF8-9AD0-3E02AB7AE4A9}" destId="{BB4C0E9B-FC4B-4EF3-BABB-88E320C9FCB7}" srcOrd="0" destOrd="0" presId="urn:microsoft.com/office/officeart/2005/8/layout/process1"/>
    <dgm:cxn modelId="{C7F9EFAC-5979-42D3-8E7C-C5C07C8A86C1}" type="presParOf" srcId="{BA5E1130-6828-4FF8-9AD0-3E02AB7AE4A9}" destId="{8285917D-7FB2-4825-AC81-D837F3575B5D}" srcOrd="1" destOrd="0" presId="urn:microsoft.com/office/officeart/2005/8/layout/process1"/>
    <dgm:cxn modelId="{D11518E9-A184-4DFA-871A-6EB24F52F47B}" type="presParOf" srcId="{8285917D-7FB2-4825-AC81-D837F3575B5D}" destId="{2E98E66C-D8FD-4B2D-9C72-FAA74D076872}" srcOrd="0" destOrd="0" presId="urn:microsoft.com/office/officeart/2005/8/layout/process1"/>
    <dgm:cxn modelId="{59A905A9-AC78-463D-AB35-9DCFFE60D3DC}" type="presParOf" srcId="{BA5E1130-6828-4FF8-9AD0-3E02AB7AE4A9}" destId="{C4FFDF50-BC8E-4B93-8C0C-0BA02DE302D1}" srcOrd="2" destOrd="0" presId="urn:microsoft.com/office/officeart/2005/8/layout/process1"/>
    <dgm:cxn modelId="{23BB74A5-1AFB-43B0-891F-073B11D84E68}" type="presParOf" srcId="{BA5E1130-6828-4FF8-9AD0-3E02AB7AE4A9}" destId="{3B16839E-3CF7-4A2B-BD02-D03991DA0562}" srcOrd="3" destOrd="0" presId="urn:microsoft.com/office/officeart/2005/8/layout/process1"/>
    <dgm:cxn modelId="{BFC29A61-DA5E-4ABC-899C-573EE34EE54E}" type="presParOf" srcId="{3B16839E-3CF7-4A2B-BD02-D03991DA0562}" destId="{B9003B04-F3E6-48BA-B289-C06B3933AF26}" srcOrd="0" destOrd="0" presId="urn:microsoft.com/office/officeart/2005/8/layout/process1"/>
    <dgm:cxn modelId="{EA942E3A-13A2-4910-AB0B-9947A314B432}" type="presParOf" srcId="{BA5E1130-6828-4FF8-9AD0-3E02AB7AE4A9}" destId="{8D0553B0-3D28-4441-877F-5F5ED5C9B137}" srcOrd="4" destOrd="0" presId="urn:microsoft.com/office/officeart/2005/8/layout/process1"/>
    <dgm:cxn modelId="{C20496E6-DBA4-4B8B-A8CF-AE6BCDA5C260}" type="presParOf" srcId="{BA5E1130-6828-4FF8-9AD0-3E02AB7AE4A9}" destId="{42259B77-54CA-46DB-8D16-36C5CBD01726}" srcOrd="5" destOrd="0" presId="urn:microsoft.com/office/officeart/2005/8/layout/process1"/>
    <dgm:cxn modelId="{044006EA-B4B9-4A97-9BEB-6CBB9E03C7EF}" type="presParOf" srcId="{42259B77-54CA-46DB-8D16-36C5CBD01726}" destId="{C7DCDE0B-F6F9-4393-9C2C-E646C0CDB992}" srcOrd="0" destOrd="0" presId="urn:microsoft.com/office/officeart/2005/8/layout/process1"/>
    <dgm:cxn modelId="{5C76E6EB-423A-403A-AD4E-E27EA91711F5}" type="presParOf" srcId="{BA5E1130-6828-4FF8-9AD0-3E02AB7AE4A9}" destId="{80BF0E8B-4579-403C-BD33-46924A5C429C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DBB02DE-3D19-4673-BA3F-570C9B3B4376}" type="doc">
      <dgm:prSet loTypeId="urn:microsoft.com/office/officeart/2005/8/layout/pyramid2#1" loCatId="pyramid" qsTypeId="urn:microsoft.com/office/officeart/2005/8/quickstyle/simple1#2" qsCatId="simple" csTypeId="urn:microsoft.com/office/officeart/2005/8/colors/colorful2#2" csCatId="colorful" phldr="1"/>
      <dgm:spPr/>
      <dgm:t>
        <a:bodyPr/>
        <a:lstStyle/>
        <a:p>
          <a:endParaRPr lang="zh-CN" altLang="en-US"/>
        </a:p>
      </dgm:t>
    </dgm:pt>
    <dgm:pt modelId="{8881BEBC-4DD8-4BDA-92C3-8CBD2435DB1A}">
      <dgm:prSet/>
      <dgm:spPr/>
      <dgm:t>
        <a:bodyPr/>
        <a:lstStyle/>
        <a:p>
          <a:r>
            <a:rPr lang="zh-CN" b="1" dirty="0">
              <a:latin typeface="仿宋" panose="02010609060101010101" pitchFamily="49" charset="-122"/>
              <a:ea typeface="仿宋" panose="02010609060101010101" pitchFamily="49" charset="-122"/>
            </a:rPr>
            <a:t>具备一定的研究工作积累和工作成绩能够</a:t>
          </a:r>
          <a:r>
            <a:rPr lang="zh-CN" b="1" dirty="0" smtClean="0">
              <a:latin typeface="仿宋" panose="02010609060101010101" pitchFamily="49" charset="-122"/>
              <a:ea typeface="仿宋" panose="02010609060101010101" pitchFamily="49" charset="-122"/>
            </a:rPr>
            <a:t>支撑</a:t>
          </a:r>
          <a:r>
            <a:rPr lang="zh-CN" altLang="en-US" b="1" dirty="0" smtClean="0">
              <a:latin typeface="仿宋" panose="02010609060101010101" pitchFamily="49" charset="-122"/>
              <a:ea typeface="仿宋" panose="02010609060101010101" pitchFamily="49" charset="-122"/>
            </a:rPr>
            <a:t>课题</a:t>
          </a:r>
          <a:r>
            <a:rPr lang="zh-CN" b="1" dirty="0" smtClean="0">
              <a:latin typeface="仿宋" panose="02010609060101010101" pitchFamily="49" charset="-122"/>
              <a:ea typeface="仿宋" panose="02010609060101010101" pitchFamily="49" charset="-122"/>
            </a:rPr>
            <a:t>研究</a:t>
          </a:r>
          <a:endParaRPr lang="zh-CN" dirty="0">
            <a:latin typeface="仿宋" panose="02010609060101010101" pitchFamily="49" charset="-122"/>
            <a:ea typeface="仿宋" panose="02010609060101010101" pitchFamily="49" charset="-122"/>
          </a:endParaRPr>
        </a:p>
      </dgm:t>
    </dgm:pt>
    <dgm:pt modelId="{EFC81B09-86F7-49A7-80C5-5F19B14D2021}" cxnId="{1C3BF0E1-373B-4AF5-B681-8A52BD239347}" type="parTrans">
      <dgm:prSet/>
      <dgm:spPr/>
      <dgm:t>
        <a:bodyPr/>
        <a:lstStyle/>
        <a:p>
          <a:endParaRPr lang="zh-CN" altLang="en-US"/>
        </a:p>
      </dgm:t>
    </dgm:pt>
    <dgm:pt modelId="{B5BE4714-4BB6-435C-829C-DE872988212E}" cxnId="{1C3BF0E1-373B-4AF5-B681-8A52BD239347}" type="sibTrans">
      <dgm:prSet/>
      <dgm:spPr/>
      <dgm:t>
        <a:bodyPr/>
        <a:lstStyle/>
        <a:p>
          <a:endParaRPr lang="zh-CN" altLang="en-US"/>
        </a:p>
      </dgm:t>
    </dgm:pt>
    <dgm:pt modelId="{3EEF79A7-A052-4DCB-86CC-63B7D13A6BD8}">
      <dgm:prSet/>
      <dgm:spPr/>
      <dgm:t>
        <a:bodyPr/>
        <a:lstStyle/>
        <a:p>
          <a:r>
            <a:rPr lang="zh-CN" b="1" dirty="0">
              <a:latin typeface="仿宋" panose="02010609060101010101" pitchFamily="49" charset="-122"/>
              <a:ea typeface="仿宋" panose="02010609060101010101" pitchFamily="49" charset="-122"/>
            </a:rPr>
            <a:t>具备良好的科研条件，对可能的困难具备拟解决的途径</a:t>
          </a:r>
          <a:endParaRPr lang="zh-CN" dirty="0">
            <a:latin typeface="仿宋" panose="02010609060101010101" pitchFamily="49" charset="-122"/>
            <a:ea typeface="仿宋" panose="02010609060101010101" pitchFamily="49" charset="-122"/>
          </a:endParaRPr>
        </a:p>
      </dgm:t>
    </dgm:pt>
    <dgm:pt modelId="{770017FE-8945-473B-96D9-0709014A453E}" cxnId="{A3B022AC-7E0C-422D-BCE2-D0169DF2EA97}" type="parTrans">
      <dgm:prSet/>
      <dgm:spPr/>
      <dgm:t>
        <a:bodyPr/>
        <a:lstStyle/>
        <a:p>
          <a:endParaRPr lang="zh-CN" altLang="en-US"/>
        </a:p>
      </dgm:t>
    </dgm:pt>
    <dgm:pt modelId="{DE74DDB4-A314-4B47-851B-05ED97AB2035}" cxnId="{A3B022AC-7E0C-422D-BCE2-D0169DF2EA97}" type="sibTrans">
      <dgm:prSet/>
      <dgm:spPr/>
      <dgm:t>
        <a:bodyPr/>
        <a:lstStyle/>
        <a:p>
          <a:endParaRPr lang="zh-CN" altLang="en-US"/>
        </a:p>
      </dgm:t>
    </dgm:pt>
    <dgm:pt modelId="{67BB17B7-B606-46DB-A563-69F0AD004FDB}">
      <dgm:prSet/>
      <dgm:spPr/>
      <dgm:t>
        <a:bodyPr/>
        <a:lstStyle/>
        <a:p>
          <a:r>
            <a:rPr lang="zh-CN" b="1" dirty="0">
              <a:latin typeface="仿宋" panose="02010609060101010101" pitchFamily="49" charset="-122"/>
              <a:ea typeface="仿宋" panose="02010609060101010101" pitchFamily="49" charset="-122"/>
            </a:rPr>
            <a:t>针对研究内容拟定了科学可行的研究方案</a:t>
          </a:r>
          <a:endParaRPr lang="zh-CN" dirty="0">
            <a:latin typeface="仿宋" panose="02010609060101010101" pitchFamily="49" charset="-122"/>
            <a:ea typeface="仿宋" panose="02010609060101010101" pitchFamily="49" charset="-122"/>
          </a:endParaRPr>
        </a:p>
      </dgm:t>
    </dgm:pt>
    <dgm:pt modelId="{1BB5294E-552D-473F-BA79-F817A9F7C5E6}" cxnId="{430F082D-00C0-4DF0-B051-04860626B91F}" type="parTrans">
      <dgm:prSet/>
      <dgm:spPr/>
      <dgm:t>
        <a:bodyPr/>
        <a:lstStyle/>
        <a:p>
          <a:endParaRPr lang="zh-CN" altLang="en-US"/>
        </a:p>
      </dgm:t>
    </dgm:pt>
    <dgm:pt modelId="{32CEBA9C-A441-4AED-8162-273358E0C835}" cxnId="{430F082D-00C0-4DF0-B051-04860626B91F}" type="sibTrans">
      <dgm:prSet/>
      <dgm:spPr/>
      <dgm:t>
        <a:bodyPr/>
        <a:lstStyle/>
        <a:p>
          <a:endParaRPr lang="zh-CN" altLang="en-US"/>
        </a:p>
      </dgm:t>
    </dgm:pt>
    <dgm:pt modelId="{4EEE6FB0-6F05-46A7-B924-A51A58397C8E}">
      <dgm:prSet/>
      <dgm:spPr/>
      <dgm:t>
        <a:bodyPr/>
        <a:lstStyle/>
        <a:p>
          <a:r>
            <a:rPr lang="zh-CN" altLang="en-US" b="1" dirty="0" smtClean="0">
              <a:latin typeface="仿宋" panose="02010609060101010101" pitchFamily="49" charset="-122"/>
              <a:ea typeface="仿宋" panose="02010609060101010101" pitchFamily="49" charset="-122"/>
            </a:rPr>
            <a:t>目前研究进展</a:t>
          </a:r>
          <a:endParaRPr lang="zh-CN" dirty="0">
            <a:latin typeface="仿宋" panose="02010609060101010101" pitchFamily="49" charset="-122"/>
            <a:ea typeface="仿宋" panose="02010609060101010101" pitchFamily="49" charset="-122"/>
          </a:endParaRPr>
        </a:p>
      </dgm:t>
    </dgm:pt>
    <dgm:pt modelId="{9A28AD04-5CDF-4F96-BBFD-CB61DDEF5037}" cxnId="{58B5ED18-E353-41CE-AEEC-4DEAC0B67241}" type="parTrans">
      <dgm:prSet/>
      <dgm:spPr/>
      <dgm:t>
        <a:bodyPr/>
        <a:lstStyle/>
        <a:p>
          <a:endParaRPr lang="zh-CN" altLang="en-US"/>
        </a:p>
      </dgm:t>
    </dgm:pt>
    <dgm:pt modelId="{120363F7-B5B4-4069-88DF-1FDA966E89DE}" cxnId="{58B5ED18-E353-41CE-AEEC-4DEAC0B67241}" type="sibTrans">
      <dgm:prSet/>
      <dgm:spPr/>
      <dgm:t>
        <a:bodyPr/>
        <a:lstStyle/>
        <a:p>
          <a:endParaRPr lang="zh-CN" altLang="en-US"/>
        </a:p>
      </dgm:t>
    </dgm:pt>
    <dgm:pt modelId="{7DF85303-670A-4772-AE23-8D9DD95709EF}" type="pres">
      <dgm:prSet presAssocID="{EDBB02DE-3D19-4673-BA3F-570C9B3B4376}" presName="compositeShape" presStyleCnt="0">
        <dgm:presLayoutVars>
          <dgm:dir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3E5C3B14-BA1F-4F15-B354-DD30D1EE5B9E}" type="pres">
      <dgm:prSet presAssocID="{EDBB02DE-3D19-4673-BA3F-570C9B3B4376}" presName="pyramid" presStyleLbl="node1" presStyleIdx="0" presStyleCnt="1"/>
      <dgm:spPr/>
    </dgm:pt>
    <dgm:pt modelId="{EA300DE8-0A87-4FD4-86BF-4314EFCCD046}" type="pres">
      <dgm:prSet presAssocID="{EDBB02DE-3D19-4673-BA3F-570C9B3B4376}" presName="theList" presStyleCnt="0"/>
      <dgm:spPr/>
    </dgm:pt>
    <dgm:pt modelId="{46432DB1-721D-4222-B566-9C420B465DC0}" type="pres">
      <dgm:prSet presAssocID="{8881BEBC-4DD8-4BDA-92C3-8CBD2435DB1A}" presName="aNode" presStyleLbl="fgAcc1" presStyleIdx="0" presStyleCnt="4" custLinFactNeighborX="-299" custLinFactNeighborY="-5442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1C1C7DA-5B01-4F33-BC68-15EEBD05E793}" type="pres">
      <dgm:prSet presAssocID="{8881BEBC-4DD8-4BDA-92C3-8CBD2435DB1A}" presName="aSpace" presStyleCnt="0"/>
      <dgm:spPr/>
    </dgm:pt>
    <dgm:pt modelId="{2C532291-94B4-4021-8A71-A8AB81AF29FF}" type="pres">
      <dgm:prSet presAssocID="{3EEF79A7-A052-4DCB-86CC-63B7D13A6BD8}" presName="aNode" presStyleLbl="fgAcc1" presStyleIdx="1" presStyleCnt="4" custLinFactNeighborX="-898" custLinFactNeighborY="11908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377FDB0-4E84-428B-BF83-8738D879F14A}" type="pres">
      <dgm:prSet presAssocID="{3EEF79A7-A052-4DCB-86CC-63B7D13A6BD8}" presName="aSpace" presStyleCnt="0"/>
      <dgm:spPr/>
    </dgm:pt>
    <dgm:pt modelId="{2DDBA1D5-1BF0-4152-AD96-2C4E478EFAD0}" type="pres">
      <dgm:prSet presAssocID="{67BB17B7-B606-46DB-A563-69F0AD004FDB}" presName="aNode" presStyleLbl="fgAcc1" presStyleIdx="2" presStyleCnt="4" custLinFactNeighborX="-2395" custLinFactNeighborY="91699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0B18FC2-D51A-4DBE-B33E-0E78B7D1ADD1}" type="pres">
      <dgm:prSet presAssocID="{67BB17B7-B606-46DB-A563-69F0AD004FDB}" presName="aSpace" presStyleCnt="0"/>
      <dgm:spPr/>
    </dgm:pt>
    <dgm:pt modelId="{05A33B49-25F8-4188-8026-AE07AE252080}" type="pres">
      <dgm:prSet presAssocID="{4EEE6FB0-6F05-46A7-B924-A51A58397C8E}" presName="aNode" presStyleLbl="fgAcc1" presStyleIdx="3" presStyleCnt="4" custLinFactY="13325" custLinFactNeighborX="-2096" custLinFactNeighborY="10000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EC79A9C-5D29-4DA3-AB88-75B1389602C3}" type="pres">
      <dgm:prSet presAssocID="{4EEE6FB0-6F05-46A7-B924-A51A58397C8E}" presName="aSpace" presStyleCnt="0"/>
      <dgm:spPr/>
    </dgm:pt>
  </dgm:ptLst>
  <dgm:cxnLst>
    <dgm:cxn modelId="{58B5ED18-E353-41CE-AEEC-4DEAC0B67241}" srcId="{EDBB02DE-3D19-4673-BA3F-570C9B3B4376}" destId="{4EEE6FB0-6F05-46A7-B924-A51A58397C8E}" srcOrd="3" destOrd="0" parTransId="{9A28AD04-5CDF-4F96-BBFD-CB61DDEF5037}" sibTransId="{120363F7-B5B4-4069-88DF-1FDA966E89DE}"/>
    <dgm:cxn modelId="{E3C8AAC5-D02F-42CE-8B71-D5A3FA2130E4}" type="presOf" srcId="{3EEF79A7-A052-4DCB-86CC-63B7D13A6BD8}" destId="{2C532291-94B4-4021-8A71-A8AB81AF29FF}" srcOrd="0" destOrd="0" presId="urn:microsoft.com/office/officeart/2005/8/layout/pyramid2#1"/>
    <dgm:cxn modelId="{22B0E7D0-938E-4409-8E3B-A997B6125197}" type="presOf" srcId="{EDBB02DE-3D19-4673-BA3F-570C9B3B4376}" destId="{7DF85303-670A-4772-AE23-8D9DD95709EF}" srcOrd="0" destOrd="0" presId="urn:microsoft.com/office/officeart/2005/8/layout/pyramid2#1"/>
    <dgm:cxn modelId="{1C3BF0E1-373B-4AF5-B681-8A52BD239347}" srcId="{EDBB02DE-3D19-4673-BA3F-570C9B3B4376}" destId="{8881BEBC-4DD8-4BDA-92C3-8CBD2435DB1A}" srcOrd="0" destOrd="0" parTransId="{EFC81B09-86F7-49A7-80C5-5F19B14D2021}" sibTransId="{B5BE4714-4BB6-435C-829C-DE872988212E}"/>
    <dgm:cxn modelId="{E4BC07F4-1404-4534-89DC-8115570ABE11}" type="presOf" srcId="{8881BEBC-4DD8-4BDA-92C3-8CBD2435DB1A}" destId="{46432DB1-721D-4222-B566-9C420B465DC0}" srcOrd="0" destOrd="0" presId="urn:microsoft.com/office/officeart/2005/8/layout/pyramid2#1"/>
    <dgm:cxn modelId="{A3B022AC-7E0C-422D-BCE2-D0169DF2EA97}" srcId="{EDBB02DE-3D19-4673-BA3F-570C9B3B4376}" destId="{3EEF79A7-A052-4DCB-86CC-63B7D13A6BD8}" srcOrd="1" destOrd="0" parTransId="{770017FE-8945-473B-96D9-0709014A453E}" sibTransId="{DE74DDB4-A314-4B47-851B-05ED97AB2035}"/>
    <dgm:cxn modelId="{8F6B22F6-2C8F-48C4-840E-D1C55DD6A261}" type="presOf" srcId="{4EEE6FB0-6F05-46A7-B924-A51A58397C8E}" destId="{05A33B49-25F8-4188-8026-AE07AE252080}" srcOrd="0" destOrd="0" presId="urn:microsoft.com/office/officeart/2005/8/layout/pyramid2#1"/>
    <dgm:cxn modelId="{430F082D-00C0-4DF0-B051-04860626B91F}" srcId="{EDBB02DE-3D19-4673-BA3F-570C9B3B4376}" destId="{67BB17B7-B606-46DB-A563-69F0AD004FDB}" srcOrd="2" destOrd="0" parTransId="{1BB5294E-552D-473F-BA79-F817A9F7C5E6}" sibTransId="{32CEBA9C-A441-4AED-8162-273358E0C835}"/>
    <dgm:cxn modelId="{AFC20BAC-EDCC-414E-8AB8-9B89E0815A95}" type="presOf" srcId="{67BB17B7-B606-46DB-A563-69F0AD004FDB}" destId="{2DDBA1D5-1BF0-4152-AD96-2C4E478EFAD0}" srcOrd="0" destOrd="0" presId="urn:microsoft.com/office/officeart/2005/8/layout/pyramid2#1"/>
    <dgm:cxn modelId="{B7809158-A136-4B50-B39F-400572DBF7CC}" type="presParOf" srcId="{7DF85303-670A-4772-AE23-8D9DD95709EF}" destId="{3E5C3B14-BA1F-4F15-B354-DD30D1EE5B9E}" srcOrd="0" destOrd="0" presId="urn:microsoft.com/office/officeart/2005/8/layout/pyramid2#1"/>
    <dgm:cxn modelId="{B0B012DB-C92A-437B-9882-14F2687FF57E}" type="presParOf" srcId="{7DF85303-670A-4772-AE23-8D9DD95709EF}" destId="{EA300DE8-0A87-4FD4-86BF-4314EFCCD046}" srcOrd="1" destOrd="0" presId="urn:microsoft.com/office/officeart/2005/8/layout/pyramid2#1"/>
    <dgm:cxn modelId="{FB7DA9FE-6F0E-4E54-A449-D78DFC7EDE1E}" type="presParOf" srcId="{EA300DE8-0A87-4FD4-86BF-4314EFCCD046}" destId="{46432DB1-721D-4222-B566-9C420B465DC0}" srcOrd="0" destOrd="0" presId="urn:microsoft.com/office/officeart/2005/8/layout/pyramid2#1"/>
    <dgm:cxn modelId="{5321514E-F2F8-4A8B-919E-E5652A76F2DB}" type="presParOf" srcId="{EA300DE8-0A87-4FD4-86BF-4314EFCCD046}" destId="{61C1C7DA-5B01-4F33-BC68-15EEBD05E793}" srcOrd="1" destOrd="0" presId="urn:microsoft.com/office/officeart/2005/8/layout/pyramid2#1"/>
    <dgm:cxn modelId="{EFC1BEC4-46E3-4DD3-815C-9646ECC40944}" type="presParOf" srcId="{EA300DE8-0A87-4FD4-86BF-4314EFCCD046}" destId="{2C532291-94B4-4021-8A71-A8AB81AF29FF}" srcOrd="2" destOrd="0" presId="urn:microsoft.com/office/officeart/2005/8/layout/pyramid2#1"/>
    <dgm:cxn modelId="{92C1064F-866C-4E2B-8CD0-818C60BF69A2}" type="presParOf" srcId="{EA300DE8-0A87-4FD4-86BF-4314EFCCD046}" destId="{D377FDB0-4E84-428B-BF83-8738D879F14A}" srcOrd="3" destOrd="0" presId="urn:microsoft.com/office/officeart/2005/8/layout/pyramid2#1"/>
    <dgm:cxn modelId="{75D97B6C-576C-4931-9655-DF646C7ED6E4}" type="presParOf" srcId="{EA300DE8-0A87-4FD4-86BF-4314EFCCD046}" destId="{2DDBA1D5-1BF0-4152-AD96-2C4E478EFAD0}" srcOrd="4" destOrd="0" presId="urn:microsoft.com/office/officeart/2005/8/layout/pyramid2#1"/>
    <dgm:cxn modelId="{628EA83D-C610-4E80-B5F1-8A7281751D27}" type="presParOf" srcId="{EA300DE8-0A87-4FD4-86BF-4314EFCCD046}" destId="{A0B18FC2-D51A-4DBE-B33E-0E78B7D1ADD1}" srcOrd="5" destOrd="0" presId="urn:microsoft.com/office/officeart/2005/8/layout/pyramid2#1"/>
    <dgm:cxn modelId="{C98BA983-3D63-4EBD-941F-54950127247C}" type="presParOf" srcId="{EA300DE8-0A87-4FD4-86BF-4314EFCCD046}" destId="{05A33B49-25F8-4188-8026-AE07AE252080}" srcOrd="6" destOrd="0" presId="urn:microsoft.com/office/officeart/2005/8/layout/pyramid2#1"/>
    <dgm:cxn modelId="{75FE58C2-24EF-4001-B452-CC2E3BAE36D9}" type="presParOf" srcId="{EA300DE8-0A87-4FD4-86BF-4314EFCCD046}" destId="{FEC79A9C-5D29-4DA3-AB88-75B1389602C3}" srcOrd="7" destOrd="0" presId="urn:microsoft.com/office/officeart/2005/8/layout/pyramid2#1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74DB3CD-F0EC-4736-9B94-C6939715D5D5}" type="doc">
      <dgm:prSet loTypeId="urn:microsoft.com/office/officeart/2005/8/layout/process1" loCatId="process" qsTypeId="urn:microsoft.com/office/officeart/2005/8/quickstyle/simple1#3" qsCatId="simple" csTypeId="urn:microsoft.com/office/officeart/2005/8/colors/colorful2#3" csCatId="colorful" phldr="1"/>
      <dgm:spPr/>
      <dgm:t>
        <a:bodyPr/>
        <a:lstStyle/>
        <a:p>
          <a:endParaRPr lang="zh-CN" altLang="en-US"/>
        </a:p>
      </dgm:t>
    </dgm:pt>
    <dgm:pt modelId="{E735D637-7B58-4028-B22D-468DA52E0EE3}">
      <dgm:prSet/>
      <dgm:spPr/>
      <dgm:t>
        <a:bodyPr/>
        <a:lstStyle/>
        <a:p>
          <a:r>
            <a:rPr lang="en-US" altLang="en-US" b="1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CTL</a:t>
          </a:r>
          <a:r>
            <a:rPr lang="zh-CN" altLang="en-US" b="1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和</a:t>
          </a:r>
          <a:r>
            <a:rPr lang="en-US" altLang="en-US" b="1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μ-</a:t>
          </a:r>
          <a:r>
            <a:rPr lang="zh-CN" altLang="en-US" b="1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演算的遗忘理论</a:t>
          </a:r>
          <a:r>
            <a:rPr lang="zh-CN" altLang="en-US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：为时态逻辑下的遗忘理论</a:t>
          </a:r>
          <a:r>
            <a:rPr 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提供了一个理论框架</a:t>
          </a:r>
          <a:endParaRPr lang="zh-CN" dirty="0">
            <a:latin typeface="Times New Roman" panose="02020603050405020304" pitchFamily="18" charset="0"/>
            <a:ea typeface="仿宋" panose="02010609060101010101" pitchFamily="49" charset="-122"/>
            <a:cs typeface="Times New Roman" panose="02020603050405020304" pitchFamily="18" charset="0"/>
          </a:endParaRPr>
        </a:p>
      </dgm:t>
    </dgm:pt>
    <dgm:pt modelId="{4D6F9B3B-C4BB-4774-B88E-F5E5E639A28C}" cxnId="{519EC520-8B5D-4746-BCCF-A3359EA0594F}" type="parTrans">
      <dgm:prSet/>
      <dgm:spPr/>
      <dgm:t>
        <a:bodyPr/>
        <a:lstStyle/>
        <a:p>
          <a:endParaRPr lang="zh-CN" altLang="en-US"/>
        </a:p>
      </dgm:t>
    </dgm:pt>
    <dgm:pt modelId="{86664A98-F9B4-4FE6-8D63-DA17A120A388}" cxnId="{519EC520-8B5D-4746-BCCF-A3359EA0594F}" type="sibTrans">
      <dgm:prSet/>
      <dgm:spPr/>
      <dgm:t>
        <a:bodyPr/>
        <a:lstStyle/>
        <a:p>
          <a:endParaRPr lang="zh-CN" altLang="en-US"/>
        </a:p>
      </dgm:t>
    </dgm:pt>
    <dgm:pt modelId="{A1BD8C56-0065-421B-AEA1-251B07CBC3D1}">
      <dgm:prSet/>
      <dgm:spPr/>
      <dgm:t>
        <a:bodyPr/>
        <a:lstStyle/>
        <a:p>
          <a:r>
            <a:rPr lang="en-US" altLang="zh-CN" b="1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KR &amp; Verification</a:t>
          </a:r>
          <a:r>
            <a:rPr lang="zh-CN" altLang="en-US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：本文拟提出反应式系统的</a:t>
          </a:r>
          <a:r>
            <a: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SNC</a:t>
          </a:r>
          <a:r>
            <a:rPr lang="zh-CN" altLang="en-US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和</a:t>
          </a:r>
          <a:r>
            <a: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WSC</a:t>
          </a:r>
          <a:r>
            <a:rPr lang="zh-CN" altLang="en-US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，并借助遗忘理论来计算其所对应的</a:t>
          </a:r>
          <a:r>
            <a:rPr lang="en-US" altLang="en-US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WSC</a:t>
          </a:r>
          <a:r>
            <a:rPr lang="zh-CN" altLang="en-US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，这架起了</a:t>
          </a:r>
          <a:r>
            <a:rPr lang="en-US" altLang="en-US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KR</a:t>
          </a:r>
          <a:r>
            <a:rPr lang="zh-CN" altLang="en-US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与形式化验证的桥梁</a:t>
          </a:r>
        </a:p>
        <a:p>
          <a:endParaRPr lang="zh-CN" dirty="0">
            <a:latin typeface="Times New Roman" panose="02020603050405020304" pitchFamily="18" charset="0"/>
            <a:ea typeface="仿宋" panose="02010609060101010101" pitchFamily="49" charset="-122"/>
            <a:cs typeface="Times New Roman" panose="02020603050405020304" pitchFamily="18" charset="0"/>
          </a:endParaRPr>
        </a:p>
      </dgm:t>
    </dgm:pt>
    <dgm:pt modelId="{253FB2B7-0D9D-412B-9CAF-52F309A2D7CF}" cxnId="{078BD302-6FAD-4E7E-AD6F-910946A7C900}" type="sibTrans">
      <dgm:prSet/>
      <dgm:spPr/>
      <dgm:t>
        <a:bodyPr/>
        <a:lstStyle/>
        <a:p>
          <a:endParaRPr lang="zh-CN" altLang="en-US"/>
        </a:p>
      </dgm:t>
    </dgm:pt>
    <dgm:pt modelId="{15761F5F-061A-41F9-98C7-EAF39179A90F}" cxnId="{078BD302-6FAD-4E7E-AD6F-910946A7C900}" type="parTrans">
      <dgm:prSet/>
      <dgm:spPr/>
      <dgm:t>
        <a:bodyPr/>
        <a:lstStyle/>
        <a:p>
          <a:endParaRPr lang="zh-CN" altLang="en-US"/>
        </a:p>
      </dgm:t>
    </dgm:pt>
    <dgm:pt modelId="{96158C61-C3DE-40BB-8A7E-91EB8A1A74E0}">
      <dgm:prSet/>
      <dgm:spPr/>
      <dgm:t>
        <a:bodyPr/>
        <a:lstStyle/>
        <a:p>
          <a:r>
            <a:rPr 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本文立于上述所说的理论之上，从实际出发探索了上述方法在形式化方法实例中的应用。</a:t>
          </a:r>
          <a:endParaRPr lang="zh-CN" altLang="en-US" dirty="0" smtClean="0">
            <a:latin typeface="Times New Roman" panose="02020603050405020304" pitchFamily="18" charset="0"/>
            <a:ea typeface="仿宋" panose="02010609060101010101" pitchFamily="49" charset="-122"/>
            <a:cs typeface="Times New Roman" panose="02020603050405020304" pitchFamily="18" charset="0"/>
          </a:endParaRPr>
        </a:p>
      </dgm:t>
    </dgm:pt>
    <dgm:pt modelId="{6B0520FF-C4BD-41B2-BDB7-669CEF48446B}" cxnId="{8D044572-E18F-4900-B808-5BD1E7FC753A}" type="sibTrans">
      <dgm:prSet/>
      <dgm:spPr/>
      <dgm:t>
        <a:bodyPr/>
        <a:lstStyle/>
        <a:p>
          <a:endParaRPr lang="zh-CN" altLang="en-US"/>
        </a:p>
      </dgm:t>
    </dgm:pt>
    <dgm:pt modelId="{ECCC3DD9-7BA8-49A8-9D45-A1B902BA23E0}" cxnId="{8D044572-E18F-4900-B808-5BD1E7FC753A}" type="parTrans">
      <dgm:prSet/>
      <dgm:spPr/>
      <dgm:t>
        <a:bodyPr/>
        <a:lstStyle/>
        <a:p>
          <a:endParaRPr lang="zh-CN" altLang="en-US"/>
        </a:p>
      </dgm:t>
    </dgm:pt>
    <dgm:pt modelId="{BA5E1130-6828-4FF8-9AD0-3E02AB7AE4A9}" type="pres">
      <dgm:prSet presAssocID="{374DB3CD-F0EC-4736-9B94-C6939715D5D5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BB4C0E9B-FC4B-4EF3-BABB-88E320C9FCB7}" type="pres">
      <dgm:prSet presAssocID="{E735D637-7B58-4028-B22D-468DA52E0EE3}" presName="node" presStyleLbl="node1" presStyleIdx="0" presStyleCnt="3" custScaleX="78375" custLinFactNeighborY="-23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285917D-7FB2-4825-AC81-D837F3575B5D}" type="pres">
      <dgm:prSet presAssocID="{86664A98-F9B4-4FE6-8D63-DA17A120A388}" presName="sibTrans" presStyleLbl="sibTrans2D1" presStyleIdx="0" presStyleCnt="2"/>
      <dgm:spPr/>
      <dgm:t>
        <a:bodyPr/>
        <a:lstStyle/>
        <a:p>
          <a:endParaRPr lang="zh-CN" altLang="en-US"/>
        </a:p>
      </dgm:t>
    </dgm:pt>
    <dgm:pt modelId="{2E98E66C-D8FD-4B2D-9C72-FAA74D076872}" type="pres">
      <dgm:prSet presAssocID="{86664A98-F9B4-4FE6-8D63-DA17A120A388}" presName="connectorText" presStyleLbl="sibTrans2D1" presStyleIdx="0" presStyleCnt="2"/>
      <dgm:spPr/>
      <dgm:t>
        <a:bodyPr/>
        <a:lstStyle/>
        <a:p>
          <a:endParaRPr lang="zh-CN" altLang="en-US"/>
        </a:p>
      </dgm:t>
    </dgm:pt>
    <dgm:pt modelId="{C4FFDF50-BC8E-4B93-8C0C-0BA02DE302D1}" type="pres">
      <dgm:prSet presAssocID="{A1BD8C56-0065-421B-AEA1-251B07CBC3D1}" presName="node" presStyleLbl="node1" presStyleIdx="1" presStyleCnt="3" custScaleX="77116" custLinFactNeighborY="-23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B16839E-3CF7-4A2B-BD02-D03991DA0562}" type="pres">
      <dgm:prSet presAssocID="{253FB2B7-0D9D-412B-9CAF-52F309A2D7CF}" presName="sibTrans" presStyleLbl="sibTrans2D1" presStyleIdx="1" presStyleCnt="2"/>
      <dgm:spPr/>
      <dgm:t>
        <a:bodyPr/>
        <a:lstStyle/>
        <a:p>
          <a:endParaRPr lang="zh-CN" altLang="en-US"/>
        </a:p>
      </dgm:t>
    </dgm:pt>
    <dgm:pt modelId="{B9003B04-F3E6-48BA-B289-C06B3933AF26}" type="pres">
      <dgm:prSet presAssocID="{253FB2B7-0D9D-412B-9CAF-52F309A2D7CF}" presName="connectorText" presStyleLbl="sibTrans2D1" presStyleIdx="1" presStyleCnt="2"/>
      <dgm:spPr/>
      <dgm:t>
        <a:bodyPr/>
        <a:lstStyle/>
        <a:p>
          <a:endParaRPr lang="zh-CN" altLang="en-US"/>
        </a:p>
      </dgm:t>
    </dgm:pt>
    <dgm:pt modelId="{8D0553B0-3D28-4441-877F-5F5ED5C9B137}" type="pres">
      <dgm:prSet presAssocID="{96158C61-C3DE-40BB-8A7E-91EB8A1A74E0}" presName="node" presStyleLbl="node1" presStyleIdx="2" presStyleCnt="3" custScaleX="76175" custLinFactNeighborY="-23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E0677729-515F-4142-B293-F49535A54987}" type="presOf" srcId="{253FB2B7-0D9D-412B-9CAF-52F309A2D7CF}" destId="{3B16839E-3CF7-4A2B-BD02-D03991DA0562}" srcOrd="0" destOrd="0" presId="urn:microsoft.com/office/officeart/2005/8/layout/process1"/>
    <dgm:cxn modelId="{519EC520-8B5D-4746-BCCF-A3359EA0594F}" srcId="{374DB3CD-F0EC-4736-9B94-C6939715D5D5}" destId="{E735D637-7B58-4028-B22D-468DA52E0EE3}" srcOrd="0" destOrd="0" parTransId="{4D6F9B3B-C4BB-4774-B88E-F5E5E639A28C}" sibTransId="{86664A98-F9B4-4FE6-8D63-DA17A120A388}"/>
    <dgm:cxn modelId="{502568EA-22D3-45A4-8348-C3CEB5DCCB49}" type="presOf" srcId="{96158C61-C3DE-40BB-8A7E-91EB8A1A74E0}" destId="{8D0553B0-3D28-4441-877F-5F5ED5C9B137}" srcOrd="0" destOrd="0" presId="urn:microsoft.com/office/officeart/2005/8/layout/process1"/>
    <dgm:cxn modelId="{C7A358DD-ACAC-4DEA-973A-4ADBBF4F6472}" type="presOf" srcId="{374DB3CD-F0EC-4736-9B94-C6939715D5D5}" destId="{BA5E1130-6828-4FF8-9AD0-3E02AB7AE4A9}" srcOrd="0" destOrd="0" presId="urn:microsoft.com/office/officeart/2005/8/layout/process1"/>
    <dgm:cxn modelId="{078BD302-6FAD-4E7E-AD6F-910946A7C900}" srcId="{374DB3CD-F0EC-4736-9B94-C6939715D5D5}" destId="{A1BD8C56-0065-421B-AEA1-251B07CBC3D1}" srcOrd="1" destOrd="0" parTransId="{15761F5F-061A-41F9-98C7-EAF39179A90F}" sibTransId="{253FB2B7-0D9D-412B-9CAF-52F309A2D7CF}"/>
    <dgm:cxn modelId="{424FA061-C82F-4BBA-A130-175A27F22213}" type="presOf" srcId="{E735D637-7B58-4028-B22D-468DA52E0EE3}" destId="{BB4C0E9B-FC4B-4EF3-BABB-88E320C9FCB7}" srcOrd="0" destOrd="0" presId="urn:microsoft.com/office/officeart/2005/8/layout/process1"/>
    <dgm:cxn modelId="{4832325E-829A-4895-B5D7-5A75AB858AEC}" type="presOf" srcId="{86664A98-F9B4-4FE6-8D63-DA17A120A388}" destId="{8285917D-7FB2-4825-AC81-D837F3575B5D}" srcOrd="0" destOrd="0" presId="urn:microsoft.com/office/officeart/2005/8/layout/process1"/>
    <dgm:cxn modelId="{886EC985-1AC3-4563-BB87-92368EDD79EC}" type="presOf" srcId="{86664A98-F9B4-4FE6-8D63-DA17A120A388}" destId="{2E98E66C-D8FD-4B2D-9C72-FAA74D076872}" srcOrd="1" destOrd="0" presId="urn:microsoft.com/office/officeart/2005/8/layout/process1"/>
    <dgm:cxn modelId="{E1783CF4-B441-4223-9B65-36EA6B5C7639}" type="presOf" srcId="{253FB2B7-0D9D-412B-9CAF-52F309A2D7CF}" destId="{B9003B04-F3E6-48BA-B289-C06B3933AF26}" srcOrd="1" destOrd="0" presId="urn:microsoft.com/office/officeart/2005/8/layout/process1"/>
    <dgm:cxn modelId="{8D044572-E18F-4900-B808-5BD1E7FC753A}" srcId="{374DB3CD-F0EC-4736-9B94-C6939715D5D5}" destId="{96158C61-C3DE-40BB-8A7E-91EB8A1A74E0}" srcOrd="2" destOrd="0" parTransId="{ECCC3DD9-7BA8-49A8-9D45-A1B902BA23E0}" sibTransId="{6B0520FF-C4BD-41B2-BDB7-669CEF48446B}"/>
    <dgm:cxn modelId="{A6BAB951-9860-4EE1-8933-55BA27B45C00}" type="presOf" srcId="{A1BD8C56-0065-421B-AEA1-251B07CBC3D1}" destId="{C4FFDF50-BC8E-4B93-8C0C-0BA02DE302D1}" srcOrd="0" destOrd="0" presId="urn:microsoft.com/office/officeart/2005/8/layout/process1"/>
    <dgm:cxn modelId="{D796795B-5989-4CB7-89E9-448D0804948C}" type="presParOf" srcId="{BA5E1130-6828-4FF8-9AD0-3E02AB7AE4A9}" destId="{BB4C0E9B-FC4B-4EF3-BABB-88E320C9FCB7}" srcOrd="0" destOrd="0" presId="urn:microsoft.com/office/officeart/2005/8/layout/process1"/>
    <dgm:cxn modelId="{6931EE52-C9B5-4C66-9E9F-D790759F6E76}" type="presParOf" srcId="{BA5E1130-6828-4FF8-9AD0-3E02AB7AE4A9}" destId="{8285917D-7FB2-4825-AC81-D837F3575B5D}" srcOrd="1" destOrd="0" presId="urn:microsoft.com/office/officeart/2005/8/layout/process1"/>
    <dgm:cxn modelId="{2E0DDF83-9F0C-4037-ACFE-EDD2787930CF}" type="presParOf" srcId="{8285917D-7FB2-4825-AC81-D837F3575B5D}" destId="{2E98E66C-D8FD-4B2D-9C72-FAA74D076872}" srcOrd="0" destOrd="0" presId="urn:microsoft.com/office/officeart/2005/8/layout/process1"/>
    <dgm:cxn modelId="{76502511-4984-4DFE-89A6-AD44FE97AFE9}" type="presParOf" srcId="{BA5E1130-6828-4FF8-9AD0-3E02AB7AE4A9}" destId="{C4FFDF50-BC8E-4B93-8C0C-0BA02DE302D1}" srcOrd="2" destOrd="0" presId="urn:microsoft.com/office/officeart/2005/8/layout/process1"/>
    <dgm:cxn modelId="{5E7D336A-2488-4543-930B-7591BE6D25B6}" type="presParOf" srcId="{BA5E1130-6828-4FF8-9AD0-3E02AB7AE4A9}" destId="{3B16839E-3CF7-4A2B-BD02-D03991DA0562}" srcOrd="3" destOrd="0" presId="urn:microsoft.com/office/officeart/2005/8/layout/process1"/>
    <dgm:cxn modelId="{50F715DD-1AFD-479E-8B48-FE8849E7784F}" type="presParOf" srcId="{3B16839E-3CF7-4A2B-BD02-D03991DA0562}" destId="{B9003B04-F3E6-48BA-B289-C06B3933AF26}" srcOrd="0" destOrd="0" presId="urn:microsoft.com/office/officeart/2005/8/layout/process1"/>
    <dgm:cxn modelId="{C3C6F035-88B2-4BE9-B047-E85259891038}" type="presParOf" srcId="{BA5E1130-6828-4FF8-9AD0-3E02AB7AE4A9}" destId="{8D0553B0-3D28-4441-877F-5F5ED5C9B137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609EB31-83B3-4CB5-9411-6F54E64165CE}" type="doc">
      <dgm:prSet loTypeId="urn:microsoft.com/office/officeart/2009/3/layout/StepUpProcess#1" loCatId="process" qsTypeId="urn:microsoft.com/office/officeart/2005/8/quickstyle/simple1#1" qsCatId="simple" csTypeId="urn:microsoft.com/office/officeart/2005/8/colors/colorful3#1" csCatId="colorful" phldr="1"/>
      <dgm:spPr/>
      <dgm:t>
        <a:bodyPr/>
        <a:lstStyle/>
        <a:p>
          <a:endParaRPr lang="zh-CN" altLang="en-US"/>
        </a:p>
      </dgm:t>
    </dgm:pt>
    <dgm:pt modelId="{AE3F3D01-D080-4D85-B690-0086A72FD387}">
      <dgm:prSet phldrT="[文本]"/>
      <dgm:spPr/>
      <dgm:t>
        <a:bodyPr/>
        <a:lstStyle/>
        <a:p>
          <a:r>
            <a:rPr lang="zh-CN" altLang="en-US" b="1" dirty="0" smtClean="0">
              <a:latin typeface="仿宋" panose="02010609060101010101" pitchFamily="49" charset="-122"/>
              <a:ea typeface="仿宋" panose="02010609060101010101" pitchFamily="49" charset="-122"/>
              <a:cs typeface="Times New Roman" panose="02020603050405020304" pitchFamily="18" charset="0"/>
            </a:rPr>
            <a:t>课题准备</a:t>
          </a:r>
          <a:endParaRPr lang="zh-CN" altLang="en-US" b="1" dirty="0">
            <a:latin typeface="仿宋" panose="02010609060101010101" pitchFamily="49" charset="-122"/>
            <a:ea typeface="仿宋" panose="02010609060101010101" pitchFamily="49" charset="-122"/>
            <a:cs typeface="Times New Roman" panose="02020603050405020304" pitchFamily="18" charset="0"/>
          </a:endParaRPr>
        </a:p>
      </dgm:t>
    </dgm:pt>
    <dgm:pt modelId="{4868F715-6FCA-4D92-A058-CD191B8E8820}" cxnId="{BE240611-7F3F-44B3-8ACF-B21BC9F56EE4}" type="parTrans">
      <dgm:prSet/>
      <dgm:spPr/>
      <dgm:t>
        <a:bodyPr/>
        <a:lstStyle/>
        <a:p>
          <a:endParaRPr lang="zh-CN" altLang="en-US"/>
        </a:p>
      </dgm:t>
    </dgm:pt>
    <dgm:pt modelId="{B9480954-6AD3-4C2E-B062-2F40685B5D77}" cxnId="{BE240611-7F3F-44B3-8ACF-B21BC9F56EE4}" type="sibTrans">
      <dgm:prSet/>
      <dgm:spPr/>
      <dgm:t>
        <a:bodyPr/>
        <a:lstStyle/>
        <a:p>
          <a:endParaRPr lang="zh-CN" altLang="en-US"/>
        </a:p>
      </dgm:t>
    </dgm:pt>
    <dgm:pt modelId="{0A4B3007-8C55-493C-9393-8A044E453564}">
      <dgm:prSet phldrT="[文本]" phldr="0" custT="0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b="1" dirty="0" smtClean="0">
              <a:latin typeface="仿宋" panose="02010609060101010101" pitchFamily="49" charset="-122"/>
              <a:ea typeface="仿宋" panose="02010609060101010101" pitchFamily="49" charset="-122"/>
              <a:cs typeface="Times New Roman" panose="02020603050405020304" pitchFamily="18" charset="0"/>
            </a:rPr>
            <a:t>CTL</a:t>
          </a:r>
        </a:p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b="1" dirty="0" smtClean="0">
              <a:latin typeface="仿宋" panose="02010609060101010101" pitchFamily="49" charset="-122"/>
              <a:ea typeface="仿宋" panose="02010609060101010101" pitchFamily="49" charset="-122"/>
              <a:cs typeface="Times New Roman" panose="02020603050405020304" pitchFamily="18" charset="0"/>
            </a:rPr>
            <a:t>遗忘</a:t>
          </a:r>
          <a:endParaRPr lang="en-US" altLang="zh-CN" b="1" dirty="0" smtClean="0">
            <a:latin typeface="仿宋" panose="02010609060101010101" pitchFamily="49" charset="-122"/>
            <a:ea typeface="仿宋" panose="02010609060101010101" pitchFamily="49" charset="-122"/>
            <a:cs typeface="Times New Roman" panose="02020603050405020304" pitchFamily="18" charset="0"/>
          </a:endParaRPr>
        </a:p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b="1" dirty="0" smtClean="0">
              <a:latin typeface="仿宋" panose="02010609060101010101" pitchFamily="49" charset="-122"/>
              <a:ea typeface="仿宋" panose="02010609060101010101" pitchFamily="49" charset="-122"/>
              <a:cs typeface="Times New Roman" panose="02020603050405020304" pitchFamily="18" charset="0"/>
            </a:rPr>
            <a:t>SNC </a:t>
          </a:r>
          <a:r>
            <a:rPr lang="en-US" altLang="zh-CN" b="1" dirty="0">
              <a:latin typeface="仿宋" panose="02010609060101010101" pitchFamily="49" charset="-122"/>
              <a:ea typeface="仿宋" panose="02010609060101010101" pitchFamily="49" charset="-122"/>
              <a:cs typeface="Times New Roman" panose="02020603050405020304" pitchFamily="18" charset="0"/>
            </a:rPr>
            <a:t>&amp; WSC</a:t>
          </a:r>
        </a:p>
      </dgm:t>
    </dgm:pt>
    <dgm:pt modelId="{6D8512F1-0462-4423-A3A6-818CD3C2F085}" cxnId="{A0BB7B15-E3B9-4B14-9FD5-35E6015227EB}" type="parTrans">
      <dgm:prSet/>
      <dgm:spPr/>
      <dgm:t>
        <a:bodyPr/>
        <a:lstStyle/>
        <a:p>
          <a:endParaRPr lang="zh-CN" altLang="en-US"/>
        </a:p>
      </dgm:t>
    </dgm:pt>
    <dgm:pt modelId="{B92A7249-B5A1-455A-B9ED-638C51722937}" cxnId="{A0BB7B15-E3B9-4B14-9FD5-35E6015227EB}" type="sibTrans">
      <dgm:prSet/>
      <dgm:spPr/>
      <dgm:t>
        <a:bodyPr/>
        <a:lstStyle/>
        <a:p>
          <a:endParaRPr lang="zh-CN" altLang="en-US"/>
        </a:p>
      </dgm:t>
    </dgm:pt>
    <dgm:pt modelId="{F4605EB9-0AB4-4E16-8C1E-76A0F271522D}">
      <dgm:prSet phldrT="[文本]" phldr="0" custT="0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b="1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  <a:sym typeface="+mn-ea"/>
            </a:rPr>
            <a:t>CTL</a:t>
          </a:r>
          <a:endParaRPr lang="en-US" altLang="zh-CN" b="1" dirty="0" smtClean="0">
            <a:latin typeface="Times New Roman" panose="02020603050405020304" pitchFamily="18" charset="0"/>
            <a:ea typeface="仿宋" panose="02010609060101010101" pitchFamily="49" charset="-122"/>
            <a:cs typeface="Times New Roman" panose="02020603050405020304" pitchFamily="18" charset="0"/>
          </a:endParaRPr>
        </a:p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b="1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  <a:sym typeface="+mn-ea"/>
            </a:rPr>
            <a:t>遗忘</a:t>
          </a:r>
          <a:endParaRPr lang="en-US" altLang="zh-CN" b="1" dirty="0" smtClean="0">
            <a:latin typeface="Times New Roman" panose="02020603050405020304" pitchFamily="18" charset="0"/>
            <a:ea typeface="仿宋" panose="02010609060101010101" pitchFamily="49" charset="-122"/>
            <a:cs typeface="Times New Roman" panose="02020603050405020304" pitchFamily="18" charset="0"/>
            <a:sym typeface="+mn-ea"/>
          </a:endParaRPr>
        </a:p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b="1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算法</a:t>
          </a:r>
          <a:r>
            <a:rPr lang="zh-CN" altLang="en-US" b="1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实现</a:t>
          </a:r>
        </a:p>
      </dgm:t>
    </dgm:pt>
    <dgm:pt modelId="{B33163AB-4648-4D73-83E6-29CC9CF0BD01}" cxnId="{19B85DDE-241F-4736-B30D-1B36CEC676D6}" type="parTrans">
      <dgm:prSet/>
      <dgm:spPr/>
      <dgm:t>
        <a:bodyPr/>
        <a:lstStyle/>
        <a:p>
          <a:endParaRPr lang="zh-CN" altLang="en-US"/>
        </a:p>
      </dgm:t>
    </dgm:pt>
    <dgm:pt modelId="{5A845E7A-2132-404F-9EDF-F52738FED851}" cxnId="{19B85DDE-241F-4736-B30D-1B36CEC676D6}" type="sibTrans">
      <dgm:prSet/>
      <dgm:spPr/>
      <dgm:t>
        <a:bodyPr/>
        <a:lstStyle/>
        <a:p>
          <a:endParaRPr lang="zh-CN" altLang="en-US"/>
        </a:p>
      </dgm:t>
    </dgm:pt>
    <dgm:pt modelId="{7113423D-64C7-46DD-B525-99BD8905B854}">
      <dgm:prSet phldrT="[文本]" phldr="0" custT="0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b="1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μ</a:t>
          </a:r>
          <a:r>
            <a:rPr lang="en-US" altLang="zh-CN" b="1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  <a:sym typeface="+mn-ea"/>
            </a:rPr>
            <a:t>-</a:t>
          </a:r>
          <a:r>
            <a:rPr lang="zh-CN" altLang="en-US" b="1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  <a:sym typeface="+mn-ea"/>
            </a:rPr>
            <a:t>演算</a:t>
          </a:r>
          <a:endParaRPr lang="en-US" altLang="zh-CN" b="1" dirty="0" smtClean="0">
            <a:latin typeface="Times New Roman" panose="02020603050405020304" pitchFamily="18" charset="0"/>
            <a:ea typeface="仿宋" panose="02010609060101010101" pitchFamily="49" charset="-122"/>
            <a:cs typeface="Times New Roman" panose="02020603050405020304" pitchFamily="18" charset="0"/>
          </a:endParaRPr>
        </a:p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b="1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  <a:sym typeface="+mn-ea"/>
            </a:rPr>
            <a:t>遗忘</a:t>
          </a:r>
          <a:endParaRPr lang="en-US" altLang="zh-CN" b="1" dirty="0" smtClean="0">
            <a:latin typeface="Times New Roman" panose="02020603050405020304" pitchFamily="18" charset="0"/>
            <a:ea typeface="仿宋" panose="02010609060101010101" pitchFamily="49" charset="-122"/>
            <a:cs typeface="Times New Roman" panose="02020603050405020304" pitchFamily="18" charset="0"/>
            <a:sym typeface="+mn-ea"/>
          </a:endParaRPr>
        </a:p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b="1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  <a:sym typeface="+mn-ea"/>
            </a:rPr>
            <a:t>SNC </a:t>
          </a:r>
          <a:r>
            <a:rPr lang="en-US" altLang="zh-CN" b="1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  <a:sym typeface="+mn-ea"/>
            </a:rPr>
            <a:t>&amp; WSC</a:t>
          </a:r>
          <a:endParaRPr lang="zh-CN" altLang="en-US" b="1" dirty="0">
            <a:latin typeface="Times New Roman" panose="02020603050405020304" pitchFamily="18" charset="0"/>
            <a:ea typeface="仿宋" panose="02010609060101010101" pitchFamily="49" charset="-122"/>
            <a:cs typeface="Times New Roman" panose="02020603050405020304" pitchFamily="18" charset="0"/>
          </a:endParaRPr>
        </a:p>
      </dgm:t>
    </dgm:pt>
    <dgm:pt modelId="{5B1C03AF-5777-45DD-8EC4-F0CAF436268C}" cxnId="{CD23775E-0E90-40D1-8515-535CBBE652C0}" type="parTrans">
      <dgm:prSet/>
      <dgm:spPr/>
      <dgm:t>
        <a:bodyPr/>
        <a:lstStyle/>
        <a:p>
          <a:endParaRPr lang="zh-CN" altLang="en-US"/>
        </a:p>
      </dgm:t>
    </dgm:pt>
    <dgm:pt modelId="{906514BE-EB58-4DEB-9798-7FB355EF570E}" cxnId="{CD23775E-0E90-40D1-8515-535CBBE652C0}" type="sibTrans">
      <dgm:prSet/>
      <dgm:spPr/>
      <dgm:t>
        <a:bodyPr/>
        <a:lstStyle/>
        <a:p>
          <a:endParaRPr lang="zh-CN" altLang="en-US"/>
        </a:p>
      </dgm:t>
    </dgm:pt>
    <dgm:pt modelId="{43A536EA-3627-4894-993B-D5550BFD0278}">
      <dgm:prSet phldrT="[文本]" phldr="0" custT="0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b="1" dirty="0" smtClean="0">
              <a:latin typeface="仿宋" panose="02010609060101010101" pitchFamily="49" charset="-122"/>
              <a:ea typeface="仿宋" panose="02010609060101010101" pitchFamily="49" charset="-122"/>
            </a:rPr>
            <a:t>应用实例</a:t>
          </a:r>
        </a:p>
      </dgm:t>
    </dgm:pt>
    <dgm:pt modelId="{403D5C62-E44E-4B7B-82C6-37BEC4F8A3AB}" cxnId="{34B8C6EE-F61F-4243-8E01-EA599BECA987}" type="parTrans">
      <dgm:prSet/>
      <dgm:spPr/>
      <dgm:t>
        <a:bodyPr/>
        <a:lstStyle/>
        <a:p>
          <a:endParaRPr lang="zh-CN" altLang="en-US"/>
        </a:p>
      </dgm:t>
    </dgm:pt>
    <dgm:pt modelId="{820CAE82-7EF3-4D2F-8745-7373AB5FEF30}" cxnId="{34B8C6EE-F61F-4243-8E01-EA599BECA987}" type="sibTrans">
      <dgm:prSet/>
      <dgm:spPr/>
      <dgm:t>
        <a:bodyPr/>
        <a:lstStyle/>
        <a:p>
          <a:endParaRPr lang="zh-CN" altLang="en-US"/>
        </a:p>
      </dgm:t>
    </dgm:pt>
    <dgm:pt modelId="{4C25102A-842D-40DD-9273-2E5AA7C17D4C}">
      <dgm:prSet phldrT="[文本]" phldr="0" custT="0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b="1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论文定稿及答辩</a:t>
          </a:r>
          <a:endParaRPr lang="zh-CN" altLang="en-US" b="1" dirty="0">
            <a:latin typeface="Times New Roman" panose="02020603050405020304" pitchFamily="18" charset="0"/>
            <a:ea typeface="仿宋" panose="02010609060101010101" pitchFamily="49" charset="-122"/>
            <a:cs typeface="Times New Roman" panose="02020603050405020304" pitchFamily="18" charset="0"/>
          </a:endParaRPr>
        </a:p>
      </dgm:t>
    </dgm:pt>
    <dgm:pt modelId="{CADFB8CA-57E6-4B8F-AFEB-23886DD6F133}" cxnId="{1C89F00C-6B8E-48BB-9130-37180CA5CC89}" type="parTrans">
      <dgm:prSet/>
      <dgm:spPr/>
      <dgm:t>
        <a:bodyPr/>
        <a:lstStyle/>
        <a:p>
          <a:endParaRPr lang="zh-CN" altLang="en-US"/>
        </a:p>
      </dgm:t>
    </dgm:pt>
    <dgm:pt modelId="{B40952CD-58B8-44CA-861F-B323A5CB34FC}" cxnId="{1C89F00C-6B8E-48BB-9130-37180CA5CC89}" type="sibTrans">
      <dgm:prSet/>
      <dgm:spPr/>
      <dgm:t>
        <a:bodyPr/>
        <a:lstStyle/>
        <a:p>
          <a:endParaRPr lang="zh-CN" altLang="en-US"/>
        </a:p>
      </dgm:t>
    </dgm:pt>
    <dgm:pt modelId="{3092B227-90DF-4ECF-80C9-C27DB4D598C1}" type="pres">
      <dgm:prSet presAssocID="{7609EB31-83B3-4CB5-9411-6F54E64165CE}" presName="rootnode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endParaRPr lang="zh-CN" altLang="en-US"/>
        </a:p>
      </dgm:t>
    </dgm:pt>
    <dgm:pt modelId="{B970955E-20C1-4A4F-9BDB-9D5E23299184}" type="pres">
      <dgm:prSet presAssocID="{AE3F3D01-D080-4D85-B690-0086A72FD387}" presName="composite" presStyleCnt="0"/>
      <dgm:spPr/>
      <dgm:t>
        <a:bodyPr/>
        <a:lstStyle/>
        <a:p>
          <a:endParaRPr lang="zh-CN" altLang="en-US"/>
        </a:p>
      </dgm:t>
    </dgm:pt>
    <dgm:pt modelId="{BFA603AC-9331-4158-897F-5B27863C7CE6}" type="pres">
      <dgm:prSet presAssocID="{AE3F3D01-D080-4D85-B690-0086A72FD387}" presName="LShape" presStyleLbl="alignNode1" presStyleIdx="0" presStyleCnt="11"/>
      <dgm:spPr/>
      <dgm:t>
        <a:bodyPr/>
        <a:lstStyle/>
        <a:p>
          <a:endParaRPr lang="zh-CN" altLang="en-US"/>
        </a:p>
      </dgm:t>
    </dgm:pt>
    <dgm:pt modelId="{5A54F874-4FF8-4025-B739-DD6A699C8F5E}" type="pres">
      <dgm:prSet presAssocID="{AE3F3D01-D080-4D85-B690-0086A72FD387}" presName="ParentText" presStyleLbl="revTx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174E415-24EF-4172-8F7C-5B136C33DC55}" type="pres">
      <dgm:prSet presAssocID="{AE3F3D01-D080-4D85-B690-0086A72FD387}" presName="Triangle" presStyleLbl="alignNode1" presStyleIdx="1" presStyleCnt="11"/>
      <dgm:spPr/>
      <dgm:t>
        <a:bodyPr/>
        <a:lstStyle/>
        <a:p>
          <a:endParaRPr lang="zh-CN" altLang="en-US"/>
        </a:p>
      </dgm:t>
    </dgm:pt>
    <dgm:pt modelId="{D73B75A1-00C1-461F-981E-633301D7A646}" type="pres">
      <dgm:prSet presAssocID="{B9480954-6AD3-4C2E-B062-2F40685B5D77}" presName="sibTrans" presStyleCnt="0"/>
      <dgm:spPr/>
      <dgm:t>
        <a:bodyPr/>
        <a:lstStyle/>
        <a:p>
          <a:endParaRPr lang="zh-CN" altLang="en-US"/>
        </a:p>
      </dgm:t>
    </dgm:pt>
    <dgm:pt modelId="{6B28FF5D-B380-48E5-8001-4ADFB06E0EDE}" type="pres">
      <dgm:prSet presAssocID="{B9480954-6AD3-4C2E-B062-2F40685B5D77}" presName="space" presStyleCnt="0"/>
      <dgm:spPr/>
      <dgm:t>
        <a:bodyPr/>
        <a:lstStyle/>
        <a:p>
          <a:endParaRPr lang="zh-CN" altLang="en-US"/>
        </a:p>
      </dgm:t>
    </dgm:pt>
    <dgm:pt modelId="{5B0B7A26-5F35-49FF-9943-B81C1CED45DB}" type="pres">
      <dgm:prSet presAssocID="{0A4B3007-8C55-493C-9393-8A044E453564}" presName="composite" presStyleCnt="0"/>
      <dgm:spPr/>
      <dgm:t>
        <a:bodyPr/>
        <a:lstStyle/>
        <a:p>
          <a:endParaRPr lang="zh-CN" altLang="en-US"/>
        </a:p>
      </dgm:t>
    </dgm:pt>
    <dgm:pt modelId="{E208D478-89B2-44A6-9768-6A125E81D5A3}" type="pres">
      <dgm:prSet presAssocID="{0A4B3007-8C55-493C-9393-8A044E453564}" presName="LShape" presStyleLbl="alignNode1" presStyleIdx="2" presStyleCnt="11" custLinFactNeighborY="0"/>
      <dgm:spPr/>
      <dgm:t>
        <a:bodyPr/>
        <a:lstStyle/>
        <a:p>
          <a:endParaRPr lang="zh-CN" altLang="en-US"/>
        </a:p>
      </dgm:t>
    </dgm:pt>
    <dgm:pt modelId="{29E84B93-C40B-47F4-B180-7A785E2A06E1}" type="pres">
      <dgm:prSet presAssocID="{0A4B3007-8C55-493C-9393-8A044E453564}" presName="ParentText" presStyleLbl="revTx" presStyleIdx="1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81493C7-BB28-47AF-BCEF-3AF129AE330C}" type="pres">
      <dgm:prSet presAssocID="{0A4B3007-8C55-493C-9393-8A044E453564}" presName="Triangle" presStyleLbl="alignNode1" presStyleIdx="3" presStyleCnt="11"/>
      <dgm:spPr/>
      <dgm:t>
        <a:bodyPr/>
        <a:lstStyle/>
        <a:p>
          <a:endParaRPr lang="zh-CN" altLang="en-US"/>
        </a:p>
      </dgm:t>
    </dgm:pt>
    <dgm:pt modelId="{70F95A37-3247-4186-9851-F1C4E7B4C15C}" type="pres">
      <dgm:prSet presAssocID="{B92A7249-B5A1-455A-B9ED-638C51722937}" presName="sibTrans" presStyleCnt="0"/>
      <dgm:spPr/>
      <dgm:t>
        <a:bodyPr/>
        <a:lstStyle/>
        <a:p>
          <a:endParaRPr lang="zh-CN" altLang="en-US"/>
        </a:p>
      </dgm:t>
    </dgm:pt>
    <dgm:pt modelId="{C5D090C3-D372-492C-A692-30A773FBA7F4}" type="pres">
      <dgm:prSet presAssocID="{B92A7249-B5A1-455A-B9ED-638C51722937}" presName="space" presStyleCnt="0"/>
      <dgm:spPr/>
      <dgm:t>
        <a:bodyPr/>
        <a:lstStyle/>
        <a:p>
          <a:endParaRPr lang="zh-CN" altLang="en-US"/>
        </a:p>
      </dgm:t>
    </dgm:pt>
    <dgm:pt modelId="{7763F70F-9117-4A2A-8A15-3A286FFEC474}" type="pres">
      <dgm:prSet presAssocID="{F4605EB9-0AB4-4E16-8C1E-76A0F271522D}" presName="composite" presStyleCnt="0"/>
      <dgm:spPr/>
      <dgm:t>
        <a:bodyPr/>
        <a:lstStyle/>
        <a:p>
          <a:endParaRPr lang="zh-CN" altLang="en-US"/>
        </a:p>
      </dgm:t>
    </dgm:pt>
    <dgm:pt modelId="{077E855B-42E9-4ABA-99E9-63B6ED1A4394}" type="pres">
      <dgm:prSet presAssocID="{F4605EB9-0AB4-4E16-8C1E-76A0F271522D}" presName="LShape" presStyleLbl="alignNode1" presStyleIdx="4" presStyleCnt="11"/>
      <dgm:spPr/>
      <dgm:t>
        <a:bodyPr/>
        <a:lstStyle/>
        <a:p>
          <a:endParaRPr lang="zh-CN" altLang="en-US"/>
        </a:p>
      </dgm:t>
    </dgm:pt>
    <dgm:pt modelId="{276E483F-E527-4A1C-A0DD-B03E3E676439}" type="pres">
      <dgm:prSet presAssocID="{F4605EB9-0AB4-4E16-8C1E-76A0F271522D}" presName="ParentText" presStyleLbl="revTx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25964D5-AE99-4580-BA69-C65FEF4D8D9C}" type="pres">
      <dgm:prSet presAssocID="{F4605EB9-0AB4-4E16-8C1E-76A0F271522D}" presName="Triangle" presStyleLbl="alignNode1" presStyleIdx="5" presStyleCnt="11"/>
      <dgm:spPr/>
      <dgm:t>
        <a:bodyPr/>
        <a:lstStyle/>
        <a:p>
          <a:endParaRPr lang="zh-CN" altLang="en-US"/>
        </a:p>
      </dgm:t>
    </dgm:pt>
    <dgm:pt modelId="{F2B6D1B8-8C43-40FB-8DFD-C645452D1BE7}" type="pres">
      <dgm:prSet presAssocID="{5A845E7A-2132-404F-9EDF-F52738FED851}" presName="sibTrans" presStyleCnt="0"/>
      <dgm:spPr/>
      <dgm:t>
        <a:bodyPr/>
        <a:lstStyle/>
        <a:p>
          <a:endParaRPr lang="zh-CN" altLang="en-US"/>
        </a:p>
      </dgm:t>
    </dgm:pt>
    <dgm:pt modelId="{05D95DD7-CB13-4B32-8C41-8E6CBA4EBA9E}" type="pres">
      <dgm:prSet presAssocID="{5A845E7A-2132-404F-9EDF-F52738FED851}" presName="space" presStyleCnt="0"/>
      <dgm:spPr/>
      <dgm:t>
        <a:bodyPr/>
        <a:lstStyle/>
        <a:p>
          <a:endParaRPr lang="zh-CN" altLang="en-US"/>
        </a:p>
      </dgm:t>
    </dgm:pt>
    <dgm:pt modelId="{67DEAA12-2D84-4622-8A17-E3F49A09E304}" type="pres">
      <dgm:prSet presAssocID="{7113423D-64C7-46DD-B525-99BD8905B854}" presName="composite" presStyleCnt="0"/>
      <dgm:spPr/>
      <dgm:t>
        <a:bodyPr/>
        <a:lstStyle/>
        <a:p>
          <a:endParaRPr lang="zh-CN" altLang="en-US"/>
        </a:p>
      </dgm:t>
    </dgm:pt>
    <dgm:pt modelId="{99BC3C59-0599-4E6E-9FCC-ADBB42E92D4E}" type="pres">
      <dgm:prSet presAssocID="{7113423D-64C7-46DD-B525-99BD8905B854}" presName="LShape" presStyleLbl="alignNode1" presStyleIdx="6" presStyleCnt="11"/>
      <dgm:spPr/>
      <dgm:t>
        <a:bodyPr/>
        <a:lstStyle/>
        <a:p>
          <a:endParaRPr lang="zh-CN" altLang="en-US"/>
        </a:p>
      </dgm:t>
    </dgm:pt>
    <dgm:pt modelId="{9E3C90CA-A901-492F-8DA0-9235A53E95CB}" type="pres">
      <dgm:prSet presAssocID="{7113423D-64C7-46DD-B525-99BD8905B854}" presName="ParentText" presStyleLbl="revTx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5655380-57D6-4009-B409-5C3D3BFEDF35}" type="pres">
      <dgm:prSet presAssocID="{7113423D-64C7-46DD-B525-99BD8905B854}" presName="Triangle" presStyleLbl="alignNode1" presStyleIdx="7" presStyleCnt="11"/>
      <dgm:spPr/>
      <dgm:t>
        <a:bodyPr/>
        <a:lstStyle/>
        <a:p>
          <a:endParaRPr lang="zh-CN" altLang="en-US"/>
        </a:p>
      </dgm:t>
    </dgm:pt>
    <dgm:pt modelId="{1667BA50-3D99-445A-9685-65D6D0A73BAE}" type="pres">
      <dgm:prSet presAssocID="{906514BE-EB58-4DEB-9798-7FB355EF570E}" presName="sibTrans" presStyleCnt="0"/>
      <dgm:spPr/>
      <dgm:t>
        <a:bodyPr/>
        <a:lstStyle/>
        <a:p>
          <a:endParaRPr lang="zh-CN" altLang="en-US"/>
        </a:p>
      </dgm:t>
    </dgm:pt>
    <dgm:pt modelId="{1DBE49FC-8F32-4AD6-8688-16BB8AFC8EE9}" type="pres">
      <dgm:prSet presAssocID="{906514BE-EB58-4DEB-9798-7FB355EF570E}" presName="space" presStyleCnt="0"/>
      <dgm:spPr/>
      <dgm:t>
        <a:bodyPr/>
        <a:lstStyle/>
        <a:p>
          <a:endParaRPr lang="zh-CN" altLang="en-US"/>
        </a:p>
      </dgm:t>
    </dgm:pt>
    <dgm:pt modelId="{B774307A-44F2-4336-8B76-F4E091159765}" type="pres">
      <dgm:prSet presAssocID="{43A536EA-3627-4894-993B-D5550BFD0278}" presName="composite" presStyleCnt="0"/>
      <dgm:spPr/>
      <dgm:t>
        <a:bodyPr/>
        <a:lstStyle/>
        <a:p>
          <a:endParaRPr lang="zh-CN" altLang="en-US"/>
        </a:p>
      </dgm:t>
    </dgm:pt>
    <dgm:pt modelId="{CCC20D61-2798-4F5F-BA85-8AC64FBE6AE7}" type="pres">
      <dgm:prSet presAssocID="{43A536EA-3627-4894-993B-D5550BFD0278}" presName="LShape" presStyleLbl="alignNode1" presStyleIdx="8" presStyleCnt="11"/>
      <dgm:spPr/>
      <dgm:t>
        <a:bodyPr/>
        <a:lstStyle/>
        <a:p>
          <a:endParaRPr lang="zh-CN" altLang="en-US"/>
        </a:p>
      </dgm:t>
    </dgm:pt>
    <dgm:pt modelId="{31A3A822-F3C5-4310-BE94-C92FD08A4BFA}" type="pres">
      <dgm:prSet presAssocID="{43A536EA-3627-4894-993B-D5550BFD0278}" presName="ParentText" presStyleLbl="revTx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0C4FF54-A43F-440C-9E9F-DC7CBB072FBD}" type="pres">
      <dgm:prSet presAssocID="{43A536EA-3627-4894-993B-D5550BFD0278}" presName="Triangle" presStyleLbl="alignNode1" presStyleIdx="9" presStyleCnt="11"/>
      <dgm:spPr/>
      <dgm:t>
        <a:bodyPr/>
        <a:lstStyle/>
        <a:p>
          <a:endParaRPr lang="zh-CN" altLang="en-US"/>
        </a:p>
      </dgm:t>
    </dgm:pt>
    <dgm:pt modelId="{85D027E0-B9D8-49E6-B60F-D2322B9717BE}" type="pres">
      <dgm:prSet presAssocID="{820CAE82-7EF3-4D2F-8745-7373AB5FEF30}" presName="sibTrans" presStyleCnt="0"/>
      <dgm:spPr/>
      <dgm:t>
        <a:bodyPr/>
        <a:lstStyle/>
        <a:p>
          <a:endParaRPr lang="zh-CN" altLang="en-US"/>
        </a:p>
      </dgm:t>
    </dgm:pt>
    <dgm:pt modelId="{99107CE2-D384-4F1E-89CC-CCA1E3CD4BDB}" type="pres">
      <dgm:prSet presAssocID="{820CAE82-7EF3-4D2F-8745-7373AB5FEF30}" presName="space" presStyleCnt="0"/>
      <dgm:spPr/>
      <dgm:t>
        <a:bodyPr/>
        <a:lstStyle/>
        <a:p>
          <a:endParaRPr lang="zh-CN" altLang="en-US"/>
        </a:p>
      </dgm:t>
    </dgm:pt>
    <dgm:pt modelId="{6AEED73B-8D9F-403C-B6B9-BD8432ACA6EA}" type="pres">
      <dgm:prSet presAssocID="{4C25102A-842D-40DD-9273-2E5AA7C17D4C}" presName="composite" presStyleCnt="0"/>
      <dgm:spPr/>
      <dgm:t>
        <a:bodyPr/>
        <a:lstStyle/>
        <a:p>
          <a:endParaRPr lang="zh-CN" altLang="en-US"/>
        </a:p>
      </dgm:t>
    </dgm:pt>
    <dgm:pt modelId="{798EC195-F91F-4251-BD15-EF0E1805310B}" type="pres">
      <dgm:prSet presAssocID="{4C25102A-842D-40DD-9273-2E5AA7C17D4C}" presName="LShape" presStyleLbl="alignNode1" presStyleIdx="10" presStyleCnt="11"/>
      <dgm:spPr/>
      <dgm:t>
        <a:bodyPr/>
        <a:lstStyle/>
        <a:p>
          <a:endParaRPr lang="zh-CN" altLang="en-US"/>
        </a:p>
      </dgm:t>
    </dgm:pt>
    <dgm:pt modelId="{DBA6C28C-526F-4B72-AE04-3BA09CC305B7}" type="pres">
      <dgm:prSet presAssocID="{4C25102A-842D-40DD-9273-2E5AA7C17D4C}" presName="ParentText" presStyleLbl="revTx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1C89F00C-6B8E-48BB-9130-37180CA5CC89}" srcId="{7609EB31-83B3-4CB5-9411-6F54E64165CE}" destId="{4C25102A-842D-40DD-9273-2E5AA7C17D4C}" srcOrd="5" destOrd="0" parTransId="{CADFB8CA-57E6-4B8F-AFEB-23886DD6F133}" sibTransId="{B40952CD-58B8-44CA-861F-B323A5CB34FC}"/>
    <dgm:cxn modelId="{628617B5-14CF-47FD-9FFE-503CF5DCB4E7}" type="presOf" srcId="{7609EB31-83B3-4CB5-9411-6F54E64165CE}" destId="{3092B227-90DF-4ECF-80C9-C27DB4D598C1}" srcOrd="0" destOrd="0" presId="urn:microsoft.com/office/officeart/2009/3/layout/StepUpProcess#1"/>
    <dgm:cxn modelId="{0C51E93F-DE71-45DF-B863-CAB885D465B4}" type="presOf" srcId="{AE3F3D01-D080-4D85-B690-0086A72FD387}" destId="{5A54F874-4FF8-4025-B739-DD6A699C8F5E}" srcOrd="0" destOrd="0" presId="urn:microsoft.com/office/officeart/2009/3/layout/StepUpProcess#1"/>
    <dgm:cxn modelId="{A2FFDBB0-AA08-4EAF-AF9F-F029FE972A28}" type="presOf" srcId="{7113423D-64C7-46DD-B525-99BD8905B854}" destId="{9E3C90CA-A901-492F-8DA0-9235A53E95CB}" srcOrd="0" destOrd="0" presId="urn:microsoft.com/office/officeart/2009/3/layout/StepUpProcess#1"/>
    <dgm:cxn modelId="{CD23775E-0E90-40D1-8515-535CBBE652C0}" srcId="{7609EB31-83B3-4CB5-9411-6F54E64165CE}" destId="{7113423D-64C7-46DD-B525-99BD8905B854}" srcOrd="3" destOrd="0" parTransId="{5B1C03AF-5777-45DD-8EC4-F0CAF436268C}" sibTransId="{906514BE-EB58-4DEB-9798-7FB355EF570E}"/>
    <dgm:cxn modelId="{EE3CE26F-3A4A-48A4-944B-2F8C71A317BC}" type="presOf" srcId="{F4605EB9-0AB4-4E16-8C1E-76A0F271522D}" destId="{276E483F-E527-4A1C-A0DD-B03E3E676439}" srcOrd="0" destOrd="0" presId="urn:microsoft.com/office/officeart/2009/3/layout/StepUpProcess#1"/>
    <dgm:cxn modelId="{A0BB7B15-E3B9-4B14-9FD5-35E6015227EB}" srcId="{7609EB31-83B3-4CB5-9411-6F54E64165CE}" destId="{0A4B3007-8C55-493C-9393-8A044E453564}" srcOrd="1" destOrd="0" parTransId="{6D8512F1-0462-4423-A3A6-818CD3C2F085}" sibTransId="{B92A7249-B5A1-455A-B9ED-638C51722937}"/>
    <dgm:cxn modelId="{474A9289-461F-42C9-8720-D17E6870A144}" type="presOf" srcId="{43A536EA-3627-4894-993B-D5550BFD0278}" destId="{31A3A822-F3C5-4310-BE94-C92FD08A4BFA}" srcOrd="0" destOrd="0" presId="urn:microsoft.com/office/officeart/2009/3/layout/StepUpProcess#1"/>
    <dgm:cxn modelId="{434ECCD1-3F30-4191-9313-11EAFEA48D78}" type="presOf" srcId="{0A4B3007-8C55-493C-9393-8A044E453564}" destId="{29E84B93-C40B-47F4-B180-7A785E2A06E1}" srcOrd="0" destOrd="0" presId="urn:microsoft.com/office/officeart/2009/3/layout/StepUpProcess#1"/>
    <dgm:cxn modelId="{34B8C6EE-F61F-4243-8E01-EA599BECA987}" srcId="{7609EB31-83B3-4CB5-9411-6F54E64165CE}" destId="{43A536EA-3627-4894-993B-D5550BFD0278}" srcOrd="4" destOrd="0" parTransId="{403D5C62-E44E-4B7B-82C6-37BEC4F8A3AB}" sibTransId="{820CAE82-7EF3-4D2F-8745-7373AB5FEF30}"/>
    <dgm:cxn modelId="{1B62E956-5BF2-4148-99F2-BCB574FD8500}" type="presOf" srcId="{4C25102A-842D-40DD-9273-2E5AA7C17D4C}" destId="{DBA6C28C-526F-4B72-AE04-3BA09CC305B7}" srcOrd="0" destOrd="0" presId="urn:microsoft.com/office/officeart/2009/3/layout/StepUpProcess#1"/>
    <dgm:cxn modelId="{BE240611-7F3F-44B3-8ACF-B21BC9F56EE4}" srcId="{7609EB31-83B3-4CB5-9411-6F54E64165CE}" destId="{AE3F3D01-D080-4D85-B690-0086A72FD387}" srcOrd="0" destOrd="0" parTransId="{4868F715-6FCA-4D92-A058-CD191B8E8820}" sibTransId="{B9480954-6AD3-4C2E-B062-2F40685B5D77}"/>
    <dgm:cxn modelId="{19B85DDE-241F-4736-B30D-1B36CEC676D6}" srcId="{7609EB31-83B3-4CB5-9411-6F54E64165CE}" destId="{F4605EB9-0AB4-4E16-8C1E-76A0F271522D}" srcOrd="2" destOrd="0" parTransId="{B33163AB-4648-4D73-83E6-29CC9CF0BD01}" sibTransId="{5A845E7A-2132-404F-9EDF-F52738FED851}"/>
    <dgm:cxn modelId="{D783EA7B-D9C4-441B-A8C0-B8892EAA3745}" type="presParOf" srcId="{3092B227-90DF-4ECF-80C9-C27DB4D598C1}" destId="{B970955E-20C1-4A4F-9BDB-9D5E23299184}" srcOrd="0" destOrd="0" presId="urn:microsoft.com/office/officeart/2009/3/layout/StepUpProcess#1"/>
    <dgm:cxn modelId="{E3DF49BA-77C4-45A9-BFBF-10BFED5D3E4E}" type="presParOf" srcId="{B970955E-20C1-4A4F-9BDB-9D5E23299184}" destId="{BFA603AC-9331-4158-897F-5B27863C7CE6}" srcOrd="0" destOrd="0" presId="urn:microsoft.com/office/officeart/2009/3/layout/StepUpProcess#1"/>
    <dgm:cxn modelId="{4349FCD4-725D-4843-B07C-BBC9C921E244}" type="presParOf" srcId="{B970955E-20C1-4A4F-9BDB-9D5E23299184}" destId="{5A54F874-4FF8-4025-B739-DD6A699C8F5E}" srcOrd="1" destOrd="0" presId="urn:microsoft.com/office/officeart/2009/3/layout/StepUpProcess#1"/>
    <dgm:cxn modelId="{913A9CB6-98FA-495F-B621-3A823CB6DF1A}" type="presParOf" srcId="{B970955E-20C1-4A4F-9BDB-9D5E23299184}" destId="{6174E415-24EF-4172-8F7C-5B136C33DC55}" srcOrd="2" destOrd="0" presId="urn:microsoft.com/office/officeart/2009/3/layout/StepUpProcess#1"/>
    <dgm:cxn modelId="{6B38C465-9A35-4191-9723-EB432164BAA7}" type="presParOf" srcId="{3092B227-90DF-4ECF-80C9-C27DB4D598C1}" destId="{D73B75A1-00C1-461F-981E-633301D7A646}" srcOrd="1" destOrd="0" presId="urn:microsoft.com/office/officeart/2009/3/layout/StepUpProcess#1"/>
    <dgm:cxn modelId="{79B1BB35-F45D-44A4-8376-68C2DF27E6E1}" type="presParOf" srcId="{D73B75A1-00C1-461F-981E-633301D7A646}" destId="{6B28FF5D-B380-48E5-8001-4ADFB06E0EDE}" srcOrd="0" destOrd="0" presId="urn:microsoft.com/office/officeart/2009/3/layout/StepUpProcess#1"/>
    <dgm:cxn modelId="{D153BDAA-CE21-4C2E-BA06-ED3B50F4F373}" type="presParOf" srcId="{3092B227-90DF-4ECF-80C9-C27DB4D598C1}" destId="{5B0B7A26-5F35-49FF-9943-B81C1CED45DB}" srcOrd="2" destOrd="0" presId="urn:microsoft.com/office/officeart/2009/3/layout/StepUpProcess#1"/>
    <dgm:cxn modelId="{0C0534C1-8E30-4499-B27E-E0F06A80B939}" type="presParOf" srcId="{5B0B7A26-5F35-49FF-9943-B81C1CED45DB}" destId="{E208D478-89B2-44A6-9768-6A125E81D5A3}" srcOrd="0" destOrd="0" presId="urn:microsoft.com/office/officeart/2009/3/layout/StepUpProcess#1"/>
    <dgm:cxn modelId="{06F8EDC6-80E5-408B-A255-1E80CAA7169B}" type="presParOf" srcId="{5B0B7A26-5F35-49FF-9943-B81C1CED45DB}" destId="{29E84B93-C40B-47F4-B180-7A785E2A06E1}" srcOrd="1" destOrd="0" presId="urn:microsoft.com/office/officeart/2009/3/layout/StepUpProcess#1"/>
    <dgm:cxn modelId="{0D163B95-1188-49A4-B16F-5231CF4E8EA9}" type="presParOf" srcId="{5B0B7A26-5F35-49FF-9943-B81C1CED45DB}" destId="{B81493C7-BB28-47AF-BCEF-3AF129AE330C}" srcOrd="2" destOrd="0" presId="urn:microsoft.com/office/officeart/2009/3/layout/StepUpProcess#1"/>
    <dgm:cxn modelId="{5B764751-DF8F-4B0C-ACF8-66459117B04F}" type="presParOf" srcId="{3092B227-90DF-4ECF-80C9-C27DB4D598C1}" destId="{70F95A37-3247-4186-9851-F1C4E7B4C15C}" srcOrd="3" destOrd="0" presId="urn:microsoft.com/office/officeart/2009/3/layout/StepUpProcess#1"/>
    <dgm:cxn modelId="{3B5944C7-2E5A-4E59-A3A8-00C4B0FC9762}" type="presParOf" srcId="{70F95A37-3247-4186-9851-F1C4E7B4C15C}" destId="{C5D090C3-D372-492C-A692-30A773FBA7F4}" srcOrd="0" destOrd="0" presId="urn:microsoft.com/office/officeart/2009/3/layout/StepUpProcess#1"/>
    <dgm:cxn modelId="{3B001104-3FAE-48F4-8052-5C8481801250}" type="presParOf" srcId="{3092B227-90DF-4ECF-80C9-C27DB4D598C1}" destId="{7763F70F-9117-4A2A-8A15-3A286FFEC474}" srcOrd="4" destOrd="0" presId="urn:microsoft.com/office/officeart/2009/3/layout/StepUpProcess#1"/>
    <dgm:cxn modelId="{F27A26DE-B3F0-4BEC-A39E-AFD4917DBEAA}" type="presParOf" srcId="{7763F70F-9117-4A2A-8A15-3A286FFEC474}" destId="{077E855B-42E9-4ABA-99E9-63B6ED1A4394}" srcOrd="0" destOrd="0" presId="urn:microsoft.com/office/officeart/2009/3/layout/StepUpProcess#1"/>
    <dgm:cxn modelId="{ADA0A43D-36E8-4166-BABC-4AEFC0A07663}" type="presParOf" srcId="{7763F70F-9117-4A2A-8A15-3A286FFEC474}" destId="{276E483F-E527-4A1C-A0DD-B03E3E676439}" srcOrd="1" destOrd="0" presId="urn:microsoft.com/office/officeart/2009/3/layout/StepUpProcess#1"/>
    <dgm:cxn modelId="{040FAFD3-B07E-4763-A294-9D4BFF1EB17A}" type="presParOf" srcId="{7763F70F-9117-4A2A-8A15-3A286FFEC474}" destId="{A25964D5-AE99-4580-BA69-C65FEF4D8D9C}" srcOrd="2" destOrd="0" presId="urn:microsoft.com/office/officeart/2009/3/layout/StepUpProcess#1"/>
    <dgm:cxn modelId="{3B9DC7AE-CCE8-4B3C-B8E7-809629A2E40C}" type="presParOf" srcId="{3092B227-90DF-4ECF-80C9-C27DB4D598C1}" destId="{F2B6D1B8-8C43-40FB-8DFD-C645452D1BE7}" srcOrd="5" destOrd="0" presId="urn:microsoft.com/office/officeart/2009/3/layout/StepUpProcess#1"/>
    <dgm:cxn modelId="{2911AF23-6F6D-40DB-9127-E53FF5498F9B}" type="presParOf" srcId="{F2B6D1B8-8C43-40FB-8DFD-C645452D1BE7}" destId="{05D95DD7-CB13-4B32-8C41-8E6CBA4EBA9E}" srcOrd="0" destOrd="0" presId="urn:microsoft.com/office/officeart/2009/3/layout/StepUpProcess#1"/>
    <dgm:cxn modelId="{0830A8FE-24AB-4272-A976-06E562383BD3}" type="presParOf" srcId="{3092B227-90DF-4ECF-80C9-C27DB4D598C1}" destId="{67DEAA12-2D84-4622-8A17-E3F49A09E304}" srcOrd="6" destOrd="0" presId="urn:microsoft.com/office/officeart/2009/3/layout/StepUpProcess#1"/>
    <dgm:cxn modelId="{0DC48C67-5A9A-409F-A06C-9389981CB906}" type="presParOf" srcId="{67DEAA12-2D84-4622-8A17-E3F49A09E304}" destId="{99BC3C59-0599-4E6E-9FCC-ADBB42E92D4E}" srcOrd="0" destOrd="0" presId="urn:microsoft.com/office/officeart/2009/3/layout/StepUpProcess#1"/>
    <dgm:cxn modelId="{EB4EC46B-810F-476D-9027-BF94E05C9334}" type="presParOf" srcId="{67DEAA12-2D84-4622-8A17-E3F49A09E304}" destId="{9E3C90CA-A901-492F-8DA0-9235A53E95CB}" srcOrd="1" destOrd="0" presId="urn:microsoft.com/office/officeart/2009/3/layout/StepUpProcess#1"/>
    <dgm:cxn modelId="{E63C9153-4C95-4820-9725-6DE891E98321}" type="presParOf" srcId="{67DEAA12-2D84-4622-8A17-E3F49A09E304}" destId="{45655380-57D6-4009-B409-5C3D3BFEDF35}" srcOrd="2" destOrd="0" presId="urn:microsoft.com/office/officeart/2009/3/layout/StepUpProcess#1"/>
    <dgm:cxn modelId="{211899BB-008E-4BD7-852C-0241A8C3D388}" type="presParOf" srcId="{3092B227-90DF-4ECF-80C9-C27DB4D598C1}" destId="{1667BA50-3D99-445A-9685-65D6D0A73BAE}" srcOrd="7" destOrd="0" presId="urn:microsoft.com/office/officeart/2009/3/layout/StepUpProcess#1"/>
    <dgm:cxn modelId="{13BCCB88-5E52-470B-9EFE-A1E1467F56BF}" type="presParOf" srcId="{1667BA50-3D99-445A-9685-65D6D0A73BAE}" destId="{1DBE49FC-8F32-4AD6-8688-16BB8AFC8EE9}" srcOrd="0" destOrd="0" presId="urn:microsoft.com/office/officeart/2009/3/layout/StepUpProcess#1"/>
    <dgm:cxn modelId="{B3CC21BC-1A0F-4139-AC7E-E23DDBC380D2}" type="presParOf" srcId="{3092B227-90DF-4ECF-80C9-C27DB4D598C1}" destId="{B774307A-44F2-4336-8B76-F4E091159765}" srcOrd="8" destOrd="0" presId="urn:microsoft.com/office/officeart/2009/3/layout/StepUpProcess#1"/>
    <dgm:cxn modelId="{3A58ED91-5DF7-47DE-A9F3-EEBD84439145}" type="presParOf" srcId="{B774307A-44F2-4336-8B76-F4E091159765}" destId="{CCC20D61-2798-4F5F-BA85-8AC64FBE6AE7}" srcOrd="0" destOrd="0" presId="urn:microsoft.com/office/officeart/2009/3/layout/StepUpProcess#1"/>
    <dgm:cxn modelId="{57FDB72A-5576-41DA-8EE3-F01F9D3D0845}" type="presParOf" srcId="{B774307A-44F2-4336-8B76-F4E091159765}" destId="{31A3A822-F3C5-4310-BE94-C92FD08A4BFA}" srcOrd="1" destOrd="0" presId="urn:microsoft.com/office/officeart/2009/3/layout/StepUpProcess#1"/>
    <dgm:cxn modelId="{AE66A6FA-1015-4133-9424-AD8F2D77CF2E}" type="presParOf" srcId="{B774307A-44F2-4336-8B76-F4E091159765}" destId="{00C4FF54-A43F-440C-9E9F-DC7CBB072FBD}" srcOrd="2" destOrd="0" presId="urn:microsoft.com/office/officeart/2009/3/layout/StepUpProcess#1"/>
    <dgm:cxn modelId="{39E7C4E8-45B1-4D84-9300-D6D7D6198D71}" type="presParOf" srcId="{3092B227-90DF-4ECF-80C9-C27DB4D598C1}" destId="{85D027E0-B9D8-49E6-B60F-D2322B9717BE}" srcOrd="9" destOrd="0" presId="urn:microsoft.com/office/officeart/2009/3/layout/StepUpProcess#1"/>
    <dgm:cxn modelId="{1F075A25-5EC9-4C81-943D-D7C427695057}" type="presParOf" srcId="{85D027E0-B9D8-49E6-B60F-D2322B9717BE}" destId="{99107CE2-D384-4F1E-89CC-CCA1E3CD4BDB}" srcOrd="0" destOrd="0" presId="urn:microsoft.com/office/officeart/2009/3/layout/StepUpProcess#1"/>
    <dgm:cxn modelId="{B3702138-D34F-414D-B7A6-9407A4D9742E}" type="presParOf" srcId="{3092B227-90DF-4ECF-80C9-C27DB4D598C1}" destId="{6AEED73B-8D9F-403C-B6B9-BD8432ACA6EA}" srcOrd="10" destOrd="0" presId="urn:microsoft.com/office/officeart/2009/3/layout/StepUpProcess#1"/>
    <dgm:cxn modelId="{521F8C1B-B2BE-4E88-B998-A9ED0F08B3BE}" type="presParOf" srcId="{6AEED73B-8D9F-403C-B6B9-BD8432ACA6EA}" destId="{798EC195-F91F-4251-BD15-EF0E1805310B}" srcOrd="0" destOrd="0" presId="urn:microsoft.com/office/officeart/2009/3/layout/StepUpProcess#1"/>
    <dgm:cxn modelId="{E4CC799C-AFF8-458C-90D1-CC5D6FC5F93F}" type="presParOf" srcId="{6AEED73B-8D9F-403C-B6B9-BD8432ACA6EA}" destId="{DBA6C28C-526F-4B72-AE04-3BA09CC305B7}" srcOrd="1" destOrd="0" presId="urn:microsoft.com/office/officeart/2009/3/layout/StepUpProcess#1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4C0E9B-FC4B-4EF3-BABB-88E320C9FCB7}">
      <dsp:nvSpPr>
        <dsp:cNvPr id="0" name=""/>
        <dsp:cNvSpPr/>
      </dsp:nvSpPr>
      <dsp:spPr>
        <a:xfrm>
          <a:off x="8385" y="543631"/>
          <a:ext cx="2248326" cy="225733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b="1" kern="12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建立关系：</a:t>
          </a:r>
          <a:r>
            <a:rPr lang="zh-CN" altLang="en-US" sz="1800" kern="12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反应式系统下</a:t>
          </a:r>
          <a:r>
            <a:rPr lang="en-US" altLang="zh-CN" sz="1800" kern="12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SNC</a:t>
          </a:r>
          <a:r>
            <a:rPr lang="zh-CN" altLang="en-US" sz="1800" kern="12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（</a:t>
          </a:r>
          <a:r>
            <a:rPr lang="en-US" altLang="zh-CN" sz="1800" kern="12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WSC</a:t>
          </a:r>
          <a:r>
            <a:rPr lang="zh-CN" altLang="en-US" sz="1800" kern="12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）与</a:t>
          </a:r>
          <a:r>
            <a:rPr lang="en-US" altLang="en-US" sz="1800" kern="12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CTL</a:t>
          </a:r>
          <a:r>
            <a:rPr lang="zh-CN" altLang="en-US" sz="1800" kern="12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和𝝁</a:t>
          </a:r>
          <a:r>
            <a:rPr lang="en-US" altLang="en-US" sz="1800" kern="12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-calculus</a:t>
          </a:r>
          <a:r>
            <a:rPr lang="zh-CN" altLang="en-US" sz="1800" kern="12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的遗忘理论之间的关系</a:t>
          </a:r>
          <a:endParaRPr lang="zh-CN" sz="1800" kern="1200" dirty="0">
            <a:latin typeface="Times New Roman" panose="02020603050405020304" pitchFamily="18" charset="0"/>
            <a:ea typeface="仿宋" panose="02010609060101010101" pitchFamily="49" charset="-122"/>
            <a:cs typeface="Times New Roman" panose="02020603050405020304" pitchFamily="18" charset="0"/>
          </a:endParaRPr>
        </a:p>
      </dsp:txBody>
      <dsp:txXfrm>
        <a:off x="74236" y="609482"/>
        <a:ext cx="2116624" cy="2125633"/>
      </dsp:txXfrm>
    </dsp:sp>
    <dsp:sp modelId="{8285917D-7FB2-4825-AC81-D837F3575B5D}">
      <dsp:nvSpPr>
        <dsp:cNvPr id="0" name=""/>
        <dsp:cNvSpPr/>
      </dsp:nvSpPr>
      <dsp:spPr>
        <a:xfrm>
          <a:off x="2464430" y="1414727"/>
          <a:ext cx="440363" cy="515142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500" kern="1200"/>
        </a:p>
      </dsp:txBody>
      <dsp:txXfrm>
        <a:off x="2464430" y="1517755"/>
        <a:ext cx="308254" cy="309086"/>
      </dsp:txXfrm>
    </dsp:sp>
    <dsp:sp modelId="{C4FFDF50-BC8E-4B93-8C0C-0BA02DE302D1}">
      <dsp:nvSpPr>
        <dsp:cNvPr id="0" name=""/>
        <dsp:cNvSpPr/>
      </dsp:nvSpPr>
      <dsp:spPr>
        <a:xfrm>
          <a:off x="3087586" y="543631"/>
          <a:ext cx="2330022" cy="2257335"/>
        </a:xfrm>
        <a:prstGeom prst="roundRect">
          <a:avLst>
            <a:gd name="adj" fmla="val 10000"/>
          </a:avLst>
        </a:prstGeom>
        <a:solidFill>
          <a:schemeClr val="accent2">
            <a:hueOff val="-485121"/>
            <a:satOff val="-27976"/>
            <a:lumOff val="287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b="1" kern="12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提出算法</a:t>
          </a:r>
          <a:r>
            <a:rPr lang="zh-CN" altLang="en-US" sz="1800" kern="12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：现有算法有基于</a:t>
          </a:r>
          <a:r>
            <a:rPr lang="en-US" altLang="zh-CN" sz="1800" kern="12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SOQE</a:t>
          </a:r>
          <a:r>
            <a:rPr lang="zh-CN" altLang="en-US" sz="1800" kern="12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的</a:t>
          </a:r>
          <a:r>
            <a:rPr lang="en-US" altLang="zh-CN" sz="1800" kern="12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Ackermann</a:t>
          </a:r>
          <a:r>
            <a:rPr lang="zh-CN" altLang="en-US" sz="1800" kern="12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引理和消解（</a:t>
          </a:r>
          <a:r>
            <a:rPr lang="en-US" altLang="zh-CN" sz="1800" kern="12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Resolution</a:t>
          </a:r>
          <a:r>
            <a:rPr lang="zh-CN" altLang="en-US" sz="1800" kern="12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）方法，以及命题逻辑中的变量替代方法</a:t>
          </a: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sz="1800" kern="1200" dirty="0">
            <a:latin typeface="Times New Roman" panose="02020603050405020304" pitchFamily="18" charset="0"/>
            <a:ea typeface="仿宋" panose="02010609060101010101" pitchFamily="49" charset="-122"/>
            <a:cs typeface="Times New Roman" panose="02020603050405020304" pitchFamily="18" charset="0"/>
          </a:endParaRPr>
        </a:p>
      </dsp:txBody>
      <dsp:txXfrm>
        <a:off x="3153701" y="609746"/>
        <a:ext cx="2197792" cy="2125105"/>
      </dsp:txXfrm>
    </dsp:sp>
    <dsp:sp modelId="{3B16839E-3CF7-4A2B-BD02-D03991DA0562}">
      <dsp:nvSpPr>
        <dsp:cNvPr id="0" name=""/>
        <dsp:cNvSpPr/>
      </dsp:nvSpPr>
      <dsp:spPr>
        <a:xfrm>
          <a:off x="5625327" y="1414727"/>
          <a:ext cx="440363" cy="515142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500" kern="1200"/>
        </a:p>
      </dsp:txBody>
      <dsp:txXfrm>
        <a:off x="5625327" y="1517755"/>
        <a:ext cx="308254" cy="309086"/>
      </dsp:txXfrm>
    </dsp:sp>
    <dsp:sp modelId="{8D0553B0-3D28-4441-877F-5F5ED5C9B137}">
      <dsp:nvSpPr>
        <dsp:cNvPr id="0" name=""/>
        <dsp:cNvSpPr/>
      </dsp:nvSpPr>
      <dsp:spPr>
        <a:xfrm>
          <a:off x="6248484" y="543631"/>
          <a:ext cx="2273543" cy="2257335"/>
        </a:xfrm>
        <a:prstGeom prst="roundRect">
          <a:avLst>
            <a:gd name="adj" fmla="val 10000"/>
          </a:avLst>
        </a:prstGeom>
        <a:solidFill>
          <a:schemeClr val="accent2">
            <a:hueOff val="-970242"/>
            <a:satOff val="-55952"/>
            <a:lumOff val="575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b="1" kern="12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算法实现</a:t>
          </a:r>
          <a:r>
            <a:rPr lang="zh-CN" altLang="en-US" sz="1800" kern="12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：拟从逻辑程序的角度实现</a:t>
          </a:r>
        </a:p>
      </dsp:txBody>
      <dsp:txXfrm>
        <a:off x="6314599" y="609746"/>
        <a:ext cx="2141313" cy="2125105"/>
      </dsp:txXfrm>
    </dsp:sp>
    <dsp:sp modelId="{42259B77-54CA-46DB-8D16-36C5CBD01726}">
      <dsp:nvSpPr>
        <dsp:cNvPr id="0" name=""/>
        <dsp:cNvSpPr/>
      </dsp:nvSpPr>
      <dsp:spPr>
        <a:xfrm>
          <a:off x="8729746" y="1414727"/>
          <a:ext cx="440363" cy="515142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500" kern="1200"/>
        </a:p>
      </dsp:txBody>
      <dsp:txXfrm>
        <a:off x="8729746" y="1517755"/>
        <a:ext cx="308254" cy="309086"/>
      </dsp:txXfrm>
    </dsp:sp>
    <dsp:sp modelId="{80BF0E8B-4579-403C-BD33-46924A5C429C}">
      <dsp:nvSpPr>
        <dsp:cNvPr id="0" name=""/>
        <dsp:cNvSpPr/>
      </dsp:nvSpPr>
      <dsp:spPr>
        <a:xfrm>
          <a:off x="9352902" y="543631"/>
          <a:ext cx="2337168" cy="2257335"/>
        </a:xfrm>
        <a:prstGeom prst="roundRect">
          <a:avLst>
            <a:gd name="adj" fmla="val 10000"/>
          </a:avLst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b="1" kern="12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实验：</a:t>
          </a:r>
          <a:r>
            <a:rPr lang="zh-CN" altLang="en-US" sz="1800" kern="12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随机产生公式做实验，以实验结果驱动系统的优化</a:t>
          </a:r>
          <a:endParaRPr lang="zh-CN" altLang="en-US" sz="1800" kern="1200" dirty="0">
            <a:latin typeface="Times New Roman" panose="02020603050405020304" pitchFamily="18" charset="0"/>
            <a:ea typeface="仿宋" panose="02010609060101010101" pitchFamily="49" charset="-122"/>
            <a:cs typeface="Times New Roman" panose="02020603050405020304" pitchFamily="18" charset="0"/>
          </a:endParaRPr>
        </a:p>
      </dsp:txBody>
      <dsp:txXfrm>
        <a:off x="9419017" y="609746"/>
        <a:ext cx="2204938" cy="212510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5C3B14-BA1F-4F15-B354-DD30D1EE5B9E}">
      <dsp:nvSpPr>
        <dsp:cNvPr id="0" name=""/>
        <dsp:cNvSpPr/>
      </dsp:nvSpPr>
      <dsp:spPr>
        <a:xfrm>
          <a:off x="0" y="0"/>
          <a:ext cx="4562351" cy="5111955"/>
        </a:xfrm>
        <a:prstGeom prst="triangl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6432DB1-721D-4222-B566-9C420B465DC0}">
      <dsp:nvSpPr>
        <dsp:cNvPr id="0" name=""/>
        <dsp:cNvSpPr/>
      </dsp:nvSpPr>
      <dsp:spPr>
        <a:xfrm>
          <a:off x="2272308" y="449883"/>
          <a:ext cx="2965528" cy="908570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1700" b="1" kern="1200" dirty="0">
              <a:latin typeface="仿宋" panose="02010609060101010101" pitchFamily="49" charset="-122"/>
              <a:ea typeface="仿宋" panose="02010609060101010101" pitchFamily="49" charset="-122"/>
            </a:rPr>
            <a:t>具备一定的研究工作积累和工作成绩能够</a:t>
          </a:r>
          <a:r>
            <a:rPr lang="zh-CN" sz="1700" b="1" kern="1200" dirty="0" smtClean="0">
              <a:latin typeface="仿宋" panose="02010609060101010101" pitchFamily="49" charset="-122"/>
              <a:ea typeface="仿宋" panose="02010609060101010101" pitchFamily="49" charset="-122"/>
            </a:rPr>
            <a:t>支撑</a:t>
          </a:r>
          <a:r>
            <a:rPr lang="zh-CN" altLang="en-US" sz="1700" b="1" kern="1200" dirty="0" smtClean="0">
              <a:latin typeface="仿宋" panose="02010609060101010101" pitchFamily="49" charset="-122"/>
              <a:ea typeface="仿宋" panose="02010609060101010101" pitchFamily="49" charset="-122"/>
            </a:rPr>
            <a:t>课题</a:t>
          </a:r>
          <a:r>
            <a:rPr lang="zh-CN" sz="1700" b="1" kern="1200" dirty="0" smtClean="0">
              <a:latin typeface="仿宋" panose="02010609060101010101" pitchFamily="49" charset="-122"/>
              <a:ea typeface="仿宋" panose="02010609060101010101" pitchFamily="49" charset="-122"/>
            </a:rPr>
            <a:t>研究</a:t>
          </a:r>
          <a:endParaRPr lang="zh-CN" sz="1700" kern="1200" dirty="0">
            <a:latin typeface="仿宋" panose="02010609060101010101" pitchFamily="49" charset="-122"/>
            <a:ea typeface="仿宋" panose="02010609060101010101" pitchFamily="49" charset="-122"/>
          </a:endParaRPr>
        </a:p>
      </dsp:txBody>
      <dsp:txXfrm>
        <a:off x="2316661" y="494236"/>
        <a:ext cx="2876822" cy="819864"/>
      </dsp:txXfrm>
    </dsp:sp>
    <dsp:sp modelId="{2C532291-94B4-4021-8A71-A8AB81AF29FF}">
      <dsp:nvSpPr>
        <dsp:cNvPr id="0" name=""/>
        <dsp:cNvSpPr/>
      </dsp:nvSpPr>
      <dsp:spPr>
        <a:xfrm>
          <a:off x="2254545" y="1547360"/>
          <a:ext cx="2965528" cy="908570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485121"/>
              <a:satOff val="-27976"/>
              <a:lumOff val="287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1700" b="1" kern="1200" dirty="0">
              <a:latin typeface="仿宋" panose="02010609060101010101" pitchFamily="49" charset="-122"/>
              <a:ea typeface="仿宋" panose="02010609060101010101" pitchFamily="49" charset="-122"/>
            </a:rPr>
            <a:t>具备良好的科研条件，对可能的困难具备拟解决的途径</a:t>
          </a:r>
          <a:endParaRPr lang="zh-CN" sz="1700" kern="1200" dirty="0">
            <a:latin typeface="仿宋" panose="02010609060101010101" pitchFamily="49" charset="-122"/>
            <a:ea typeface="仿宋" panose="02010609060101010101" pitchFamily="49" charset="-122"/>
          </a:endParaRPr>
        </a:p>
      </dsp:txBody>
      <dsp:txXfrm>
        <a:off x="2298898" y="1591713"/>
        <a:ext cx="2876822" cy="819864"/>
      </dsp:txXfrm>
    </dsp:sp>
    <dsp:sp modelId="{2DDBA1D5-1BF0-4152-AD96-2C4E478EFAD0}">
      <dsp:nvSpPr>
        <dsp:cNvPr id="0" name=""/>
        <dsp:cNvSpPr/>
      </dsp:nvSpPr>
      <dsp:spPr>
        <a:xfrm>
          <a:off x="2210151" y="2660121"/>
          <a:ext cx="2965528" cy="908570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970242"/>
              <a:satOff val="-55952"/>
              <a:lumOff val="575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1700" b="1" kern="1200" dirty="0">
              <a:latin typeface="仿宋" panose="02010609060101010101" pitchFamily="49" charset="-122"/>
              <a:ea typeface="仿宋" panose="02010609060101010101" pitchFamily="49" charset="-122"/>
            </a:rPr>
            <a:t>针对研究内容拟定了科学可行的研究方案</a:t>
          </a:r>
          <a:endParaRPr lang="zh-CN" sz="1700" kern="1200" dirty="0">
            <a:latin typeface="仿宋" panose="02010609060101010101" pitchFamily="49" charset="-122"/>
            <a:ea typeface="仿宋" panose="02010609060101010101" pitchFamily="49" charset="-122"/>
          </a:endParaRPr>
        </a:p>
      </dsp:txBody>
      <dsp:txXfrm>
        <a:off x="2254504" y="2704474"/>
        <a:ext cx="2876822" cy="819864"/>
      </dsp:txXfrm>
    </dsp:sp>
    <dsp:sp modelId="{05A33B49-25F8-4188-8026-AE07AE252080}">
      <dsp:nvSpPr>
        <dsp:cNvPr id="0" name=""/>
        <dsp:cNvSpPr/>
      </dsp:nvSpPr>
      <dsp:spPr>
        <a:xfrm>
          <a:off x="2219018" y="3812766"/>
          <a:ext cx="2965528" cy="908570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b="1" kern="1200" dirty="0" smtClean="0">
              <a:latin typeface="仿宋" panose="02010609060101010101" pitchFamily="49" charset="-122"/>
              <a:ea typeface="仿宋" panose="02010609060101010101" pitchFamily="49" charset="-122"/>
            </a:rPr>
            <a:t>目前研究进展</a:t>
          </a:r>
          <a:endParaRPr lang="zh-CN" sz="1700" kern="1200" dirty="0">
            <a:latin typeface="仿宋" panose="02010609060101010101" pitchFamily="49" charset="-122"/>
            <a:ea typeface="仿宋" panose="02010609060101010101" pitchFamily="49" charset="-122"/>
          </a:endParaRPr>
        </a:p>
      </dsp:txBody>
      <dsp:txXfrm>
        <a:off x="2263371" y="3857119"/>
        <a:ext cx="2876822" cy="81986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4C0E9B-FC4B-4EF3-BABB-88E320C9FCB7}">
      <dsp:nvSpPr>
        <dsp:cNvPr id="0" name=""/>
        <dsp:cNvSpPr/>
      </dsp:nvSpPr>
      <dsp:spPr>
        <a:xfrm>
          <a:off x="951" y="1330668"/>
          <a:ext cx="2765127" cy="221607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1800" b="1" kern="12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CTL</a:t>
          </a:r>
          <a:r>
            <a:rPr lang="zh-CN" altLang="en-US" sz="1800" b="1" kern="12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和</a:t>
          </a:r>
          <a:r>
            <a:rPr lang="en-US" altLang="en-US" sz="1800" b="1" kern="12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μ-</a:t>
          </a:r>
          <a:r>
            <a:rPr lang="zh-CN" altLang="en-US" sz="1800" b="1" kern="12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演算的遗忘理论</a:t>
          </a:r>
          <a:r>
            <a:rPr lang="zh-CN" altLang="en-US" sz="1800" kern="12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：为时态逻辑下的遗忘理论</a:t>
          </a:r>
          <a:r>
            <a:rPr lang="zh-CN" sz="1800" kern="12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提供了一个理论框架</a:t>
          </a:r>
          <a:endParaRPr lang="zh-CN" sz="1800" kern="1200" dirty="0">
            <a:latin typeface="Times New Roman" panose="02020603050405020304" pitchFamily="18" charset="0"/>
            <a:ea typeface="仿宋" panose="02010609060101010101" pitchFamily="49" charset="-122"/>
            <a:cs typeface="Times New Roman" panose="02020603050405020304" pitchFamily="18" charset="0"/>
          </a:endParaRPr>
        </a:p>
      </dsp:txBody>
      <dsp:txXfrm>
        <a:off x="65857" y="1395574"/>
        <a:ext cx="2635315" cy="2086258"/>
      </dsp:txXfrm>
    </dsp:sp>
    <dsp:sp modelId="{8285917D-7FB2-4825-AC81-D837F3575B5D}">
      <dsp:nvSpPr>
        <dsp:cNvPr id="0" name=""/>
        <dsp:cNvSpPr/>
      </dsp:nvSpPr>
      <dsp:spPr>
        <a:xfrm>
          <a:off x="3118886" y="2001223"/>
          <a:ext cx="747951" cy="874962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400" kern="1200"/>
        </a:p>
      </dsp:txBody>
      <dsp:txXfrm>
        <a:off x="3118886" y="2176215"/>
        <a:ext cx="523566" cy="524978"/>
      </dsp:txXfrm>
    </dsp:sp>
    <dsp:sp modelId="{C4FFDF50-BC8E-4B93-8C0C-0BA02DE302D1}">
      <dsp:nvSpPr>
        <dsp:cNvPr id="0" name=""/>
        <dsp:cNvSpPr/>
      </dsp:nvSpPr>
      <dsp:spPr>
        <a:xfrm>
          <a:off x="4177307" y="1330668"/>
          <a:ext cx="2720708" cy="2216070"/>
        </a:xfrm>
        <a:prstGeom prst="roundRect">
          <a:avLst>
            <a:gd name="adj" fmla="val 10000"/>
          </a:avLst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800" b="1" kern="12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KR &amp; Verification</a:t>
          </a:r>
          <a:r>
            <a:rPr lang="zh-CN" altLang="en-US" sz="1800" kern="12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：本文拟提出反应式系统的</a:t>
          </a:r>
          <a:r>
            <a:rPr lang="en-US" altLang="zh-CN" sz="1800" kern="12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SNC</a:t>
          </a:r>
          <a:r>
            <a:rPr lang="zh-CN" altLang="en-US" sz="1800" kern="12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和</a:t>
          </a:r>
          <a:r>
            <a:rPr lang="en-US" altLang="zh-CN" sz="1800" kern="12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WSC</a:t>
          </a:r>
          <a:r>
            <a:rPr lang="zh-CN" altLang="en-US" sz="1800" kern="12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，并借助遗忘理论来计算其所对应的</a:t>
          </a:r>
          <a:r>
            <a:rPr lang="en-US" altLang="en-US" sz="1800" kern="12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WSC</a:t>
          </a:r>
          <a:r>
            <a:rPr lang="zh-CN" altLang="en-US" sz="1800" kern="12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，这架起了</a:t>
          </a:r>
          <a:r>
            <a:rPr lang="en-US" altLang="en-US" sz="1800" kern="12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KR</a:t>
          </a:r>
          <a:r>
            <a:rPr lang="zh-CN" altLang="en-US" sz="1800" kern="12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与形式化验证的桥梁</a:t>
          </a: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sz="1800" kern="1200" dirty="0">
            <a:latin typeface="Times New Roman" panose="02020603050405020304" pitchFamily="18" charset="0"/>
            <a:ea typeface="仿宋" panose="02010609060101010101" pitchFamily="49" charset="-122"/>
            <a:cs typeface="Times New Roman" panose="02020603050405020304" pitchFamily="18" charset="0"/>
          </a:endParaRPr>
        </a:p>
      </dsp:txBody>
      <dsp:txXfrm>
        <a:off x="4242213" y="1395574"/>
        <a:ext cx="2590896" cy="2086258"/>
      </dsp:txXfrm>
    </dsp:sp>
    <dsp:sp modelId="{3B16839E-3CF7-4A2B-BD02-D03991DA0562}">
      <dsp:nvSpPr>
        <dsp:cNvPr id="0" name=""/>
        <dsp:cNvSpPr/>
      </dsp:nvSpPr>
      <dsp:spPr>
        <a:xfrm>
          <a:off x="7250823" y="2001223"/>
          <a:ext cx="747951" cy="874962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400" kern="1200"/>
        </a:p>
      </dsp:txBody>
      <dsp:txXfrm>
        <a:off x="7250823" y="2176215"/>
        <a:ext cx="523566" cy="524978"/>
      </dsp:txXfrm>
    </dsp:sp>
    <dsp:sp modelId="{8D0553B0-3D28-4441-877F-5F5ED5C9B137}">
      <dsp:nvSpPr>
        <dsp:cNvPr id="0" name=""/>
        <dsp:cNvSpPr/>
      </dsp:nvSpPr>
      <dsp:spPr>
        <a:xfrm>
          <a:off x="8309245" y="1330668"/>
          <a:ext cx="2687509" cy="2216070"/>
        </a:xfrm>
        <a:prstGeom prst="roundRect">
          <a:avLst>
            <a:gd name="adj" fmla="val 10000"/>
          </a:avLst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1800" kern="12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本文立于上述所说的理论之上，从实际出发探索了上述方法在形式化方法实例中的应用。</a:t>
          </a:r>
          <a:endParaRPr lang="zh-CN" altLang="en-US" sz="1800" kern="1200" dirty="0" smtClean="0">
            <a:latin typeface="Times New Roman" panose="02020603050405020304" pitchFamily="18" charset="0"/>
            <a:ea typeface="仿宋" panose="02010609060101010101" pitchFamily="49" charset="-122"/>
            <a:cs typeface="Times New Roman" panose="02020603050405020304" pitchFamily="18" charset="0"/>
          </a:endParaRPr>
        </a:p>
      </dsp:txBody>
      <dsp:txXfrm>
        <a:off x="8374151" y="1395574"/>
        <a:ext cx="2557697" cy="208625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FA603AC-9331-4158-897F-5B27863C7CE6}">
      <dsp:nvSpPr>
        <dsp:cNvPr id="0" name=""/>
        <dsp:cNvSpPr/>
      </dsp:nvSpPr>
      <dsp:spPr>
        <a:xfrm rot="5400000">
          <a:off x="327933" y="2608155"/>
          <a:ext cx="974175" cy="1621006"/>
        </a:xfrm>
        <a:prstGeom prst="corner">
          <a:avLst>
            <a:gd name="adj1" fmla="val 16120"/>
            <a:gd name="adj2" fmla="val 1611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A54F874-4FF8-4025-B739-DD6A699C8F5E}">
      <dsp:nvSpPr>
        <dsp:cNvPr id="0" name=""/>
        <dsp:cNvSpPr/>
      </dsp:nvSpPr>
      <dsp:spPr>
        <a:xfrm>
          <a:off x="165319" y="3092486"/>
          <a:ext cx="1463453" cy="12828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b="1" kern="1200" dirty="0" smtClean="0">
              <a:latin typeface="仿宋" panose="02010609060101010101" pitchFamily="49" charset="-122"/>
              <a:ea typeface="仿宋" panose="02010609060101010101" pitchFamily="49" charset="-122"/>
              <a:cs typeface="Times New Roman" panose="02020603050405020304" pitchFamily="18" charset="0"/>
            </a:rPr>
            <a:t>课题准备</a:t>
          </a:r>
          <a:endParaRPr lang="zh-CN" altLang="en-US" sz="1800" b="1" kern="1200" dirty="0">
            <a:latin typeface="仿宋" panose="02010609060101010101" pitchFamily="49" charset="-122"/>
            <a:ea typeface="仿宋" panose="02010609060101010101" pitchFamily="49" charset="-122"/>
            <a:cs typeface="Times New Roman" panose="02020603050405020304" pitchFamily="18" charset="0"/>
          </a:endParaRPr>
        </a:p>
      </dsp:txBody>
      <dsp:txXfrm>
        <a:off x="165319" y="3092486"/>
        <a:ext cx="1463453" cy="1282803"/>
      </dsp:txXfrm>
    </dsp:sp>
    <dsp:sp modelId="{6174E415-24EF-4172-8F7C-5B136C33DC55}">
      <dsp:nvSpPr>
        <dsp:cNvPr id="0" name=""/>
        <dsp:cNvSpPr/>
      </dsp:nvSpPr>
      <dsp:spPr>
        <a:xfrm>
          <a:off x="1352650" y="2488814"/>
          <a:ext cx="276123" cy="276123"/>
        </a:xfrm>
        <a:prstGeom prst="triangle">
          <a:avLst>
            <a:gd name="adj" fmla="val 100000"/>
          </a:avLst>
        </a:prstGeom>
        <a:solidFill>
          <a:schemeClr val="accent3">
            <a:hueOff val="271060"/>
            <a:satOff val="10000"/>
            <a:lumOff val="-1471"/>
            <a:alphaOff val="0"/>
          </a:schemeClr>
        </a:solidFill>
        <a:ln w="12700" cap="flat" cmpd="sng" algn="ctr">
          <a:solidFill>
            <a:schemeClr val="accent3">
              <a:hueOff val="271060"/>
              <a:satOff val="10000"/>
              <a:lumOff val="-147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208D478-89B2-44A6-9768-6A125E81D5A3}">
      <dsp:nvSpPr>
        <dsp:cNvPr id="0" name=""/>
        <dsp:cNvSpPr/>
      </dsp:nvSpPr>
      <dsp:spPr>
        <a:xfrm rot="5400000">
          <a:off x="2119487" y="2164833"/>
          <a:ext cx="974175" cy="1621006"/>
        </a:xfrm>
        <a:prstGeom prst="corner">
          <a:avLst>
            <a:gd name="adj1" fmla="val 16120"/>
            <a:gd name="adj2" fmla="val 16110"/>
          </a:avLst>
        </a:prstGeom>
        <a:solidFill>
          <a:schemeClr val="accent3">
            <a:hueOff val="542120"/>
            <a:satOff val="20000"/>
            <a:lumOff val="-2941"/>
            <a:alphaOff val="0"/>
          </a:schemeClr>
        </a:solidFill>
        <a:ln w="12700" cap="flat" cmpd="sng" algn="ctr">
          <a:solidFill>
            <a:schemeClr val="accent3">
              <a:hueOff val="542120"/>
              <a:satOff val="20000"/>
              <a:lumOff val="-294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E84B93-C40B-47F4-B180-7A785E2A06E1}">
      <dsp:nvSpPr>
        <dsp:cNvPr id="0" name=""/>
        <dsp:cNvSpPr/>
      </dsp:nvSpPr>
      <dsp:spPr>
        <a:xfrm>
          <a:off x="1956872" y="2649165"/>
          <a:ext cx="1463453" cy="12828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lvl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800" b="1" kern="1200" dirty="0" smtClean="0">
              <a:latin typeface="仿宋" panose="02010609060101010101" pitchFamily="49" charset="-122"/>
              <a:ea typeface="仿宋" panose="02010609060101010101" pitchFamily="49" charset="-122"/>
              <a:cs typeface="Times New Roman" panose="02020603050405020304" pitchFamily="18" charset="0"/>
            </a:rPr>
            <a:t>CTL</a:t>
          </a:r>
        </a:p>
        <a:p>
          <a:pPr lvl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b="1" kern="1200" dirty="0" smtClean="0">
              <a:latin typeface="仿宋" panose="02010609060101010101" pitchFamily="49" charset="-122"/>
              <a:ea typeface="仿宋" panose="02010609060101010101" pitchFamily="49" charset="-122"/>
              <a:cs typeface="Times New Roman" panose="02020603050405020304" pitchFamily="18" charset="0"/>
            </a:rPr>
            <a:t>遗忘</a:t>
          </a:r>
          <a:endParaRPr lang="en-US" altLang="zh-CN" sz="1800" b="1" kern="1200" dirty="0" smtClean="0">
            <a:latin typeface="仿宋" panose="02010609060101010101" pitchFamily="49" charset="-122"/>
            <a:ea typeface="仿宋" panose="02010609060101010101" pitchFamily="49" charset="-122"/>
            <a:cs typeface="Times New Roman" panose="02020603050405020304" pitchFamily="18" charset="0"/>
          </a:endParaRPr>
        </a:p>
        <a:p>
          <a:pPr lvl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800" b="1" kern="1200" dirty="0" smtClean="0">
              <a:latin typeface="仿宋" panose="02010609060101010101" pitchFamily="49" charset="-122"/>
              <a:ea typeface="仿宋" panose="02010609060101010101" pitchFamily="49" charset="-122"/>
              <a:cs typeface="Times New Roman" panose="02020603050405020304" pitchFamily="18" charset="0"/>
            </a:rPr>
            <a:t>SNC </a:t>
          </a:r>
          <a:r>
            <a:rPr lang="en-US" altLang="zh-CN" sz="1800" b="1" kern="1200" dirty="0">
              <a:latin typeface="仿宋" panose="02010609060101010101" pitchFamily="49" charset="-122"/>
              <a:ea typeface="仿宋" panose="02010609060101010101" pitchFamily="49" charset="-122"/>
              <a:cs typeface="Times New Roman" panose="02020603050405020304" pitchFamily="18" charset="0"/>
            </a:rPr>
            <a:t>&amp; WSC</a:t>
          </a:r>
        </a:p>
      </dsp:txBody>
      <dsp:txXfrm>
        <a:off x="1956872" y="2649165"/>
        <a:ext cx="1463453" cy="1282803"/>
      </dsp:txXfrm>
    </dsp:sp>
    <dsp:sp modelId="{B81493C7-BB28-47AF-BCEF-3AF129AE330C}">
      <dsp:nvSpPr>
        <dsp:cNvPr id="0" name=""/>
        <dsp:cNvSpPr/>
      </dsp:nvSpPr>
      <dsp:spPr>
        <a:xfrm>
          <a:off x="3144203" y="2045493"/>
          <a:ext cx="276123" cy="276123"/>
        </a:xfrm>
        <a:prstGeom prst="triangle">
          <a:avLst>
            <a:gd name="adj" fmla="val 100000"/>
          </a:avLst>
        </a:prstGeom>
        <a:solidFill>
          <a:schemeClr val="accent3">
            <a:hueOff val="813180"/>
            <a:satOff val="30000"/>
            <a:lumOff val="-4412"/>
            <a:alphaOff val="0"/>
          </a:schemeClr>
        </a:solidFill>
        <a:ln w="12700" cap="flat" cmpd="sng" algn="ctr">
          <a:solidFill>
            <a:schemeClr val="accent3">
              <a:hueOff val="813180"/>
              <a:satOff val="30000"/>
              <a:lumOff val="-441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77E855B-42E9-4ABA-99E9-63B6ED1A4394}">
      <dsp:nvSpPr>
        <dsp:cNvPr id="0" name=""/>
        <dsp:cNvSpPr/>
      </dsp:nvSpPr>
      <dsp:spPr>
        <a:xfrm rot="5400000">
          <a:off x="3911040" y="1721511"/>
          <a:ext cx="974175" cy="1621006"/>
        </a:xfrm>
        <a:prstGeom prst="corner">
          <a:avLst>
            <a:gd name="adj1" fmla="val 16120"/>
            <a:gd name="adj2" fmla="val 16110"/>
          </a:avLst>
        </a:prstGeom>
        <a:solidFill>
          <a:schemeClr val="accent3">
            <a:hueOff val="1084240"/>
            <a:satOff val="40000"/>
            <a:lumOff val="-5882"/>
            <a:alphaOff val="0"/>
          </a:schemeClr>
        </a:solidFill>
        <a:ln w="12700" cap="flat" cmpd="sng" algn="ctr">
          <a:solidFill>
            <a:schemeClr val="accent3">
              <a:hueOff val="1084240"/>
              <a:satOff val="40000"/>
              <a:lumOff val="-588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76E483F-E527-4A1C-A0DD-B03E3E676439}">
      <dsp:nvSpPr>
        <dsp:cNvPr id="0" name=""/>
        <dsp:cNvSpPr/>
      </dsp:nvSpPr>
      <dsp:spPr>
        <a:xfrm>
          <a:off x="3748426" y="2205843"/>
          <a:ext cx="1463453" cy="12828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lvl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800" b="1" kern="12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  <a:sym typeface="+mn-ea"/>
            </a:rPr>
            <a:t>CTL</a:t>
          </a:r>
          <a:endParaRPr lang="en-US" altLang="zh-CN" sz="1800" b="1" kern="1200" dirty="0" smtClean="0">
            <a:latin typeface="Times New Roman" panose="02020603050405020304" pitchFamily="18" charset="0"/>
            <a:ea typeface="仿宋" panose="02010609060101010101" pitchFamily="49" charset="-122"/>
            <a:cs typeface="Times New Roman" panose="02020603050405020304" pitchFamily="18" charset="0"/>
          </a:endParaRPr>
        </a:p>
        <a:p>
          <a:pPr lvl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b="1" kern="12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  <a:sym typeface="+mn-ea"/>
            </a:rPr>
            <a:t>遗忘</a:t>
          </a:r>
          <a:endParaRPr lang="en-US" altLang="zh-CN" sz="1800" b="1" kern="1200" dirty="0" smtClean="0">
            <a:latin typeface="Times New Roman" panose="02020603050405020304" pitchFamily="18" charset="0"/>
            <a:ea typeface="仿宋" panose="02010609060101010101" pitchFamily="49" charset="-122"/>
            <a:cs typeface="Times New Roman" panose="02020603050405020304" pitchFamily="18" charset="0"/>
            <a:sym typeface="+mn-ea"/>
          </a:endParaRPr>
        </a:p>
        <a:p>
          <a:pPr lvl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b="1" kern="12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算法</a:t>
          </a:r>
          <a:r>
            <a:rPr lang="zh-CN" altLang="en-US" sz="1800" b="1" kern="12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实现</a:t>
          </a:r>
        </a:p>
      </dsp:txBody>
      <dsp:txXfrm>
        <a:off x="3748426" y="2205843"/>
        <a:ext cx="1463453" cy="1282803"/>
      </dsp:txXfrm>
    </dsp:sp>
    <dsp:sp modelId="{A25964D5-AE99-4580-BA69-C65FEF4D8D9C}">
      <dsp:nvSpPr>
        <dsp:cNvPr id="0" name=""/>
        <dsp:cNvSpPr/>
      </dsp:nvSpPr>
      <dsp:spPr>
        <a:xfrm>
          <a:off x="4935756" y="1602171"/>
          <a:ext cx="276123" cy="276123"/>
        </a:xfrm>
        <a:prstGeom prst="triangle">
          <a:avLst>
            <a:gd name="adj" fmla="val 100000"/>
          </a:avLst>
        </a:prstGeom>
        <a:solidFill>
          <a:schemeClr val="accent3">
            <a:hueOff val="1355300"/>
            <a:satOff val="50000"/>
            <a:lumOff val="-7353"/>
            <a:alphaOff val="0"/>
          </a:schemeClr>
        </a:solidFill>
        <a:ln w="12700" cap="flat" cmpd="sng" algn="ctr">
          <a:solidFill>
            <a:schemeClr val="accent3">
              <a:hueOff val="1355300"/>
              <a:satOff val="50000"/>
              <a:lumOff val="-735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BC3C59-0599-4E6E-9FCC-ADBB42E92D4E}">
      <dsp:nvSpPr>
        <dsp:cNvPr id="0" name=""/>
        <dsp:cNvSpPr/>
      </dsp:nvSpPr>
      <dsp:spPr>
        <a:xfrm rot="5400000">
          <a:off x="5702594" y="1278189"/>
          <a:ext cx="974175" cy="1621006"/>
        </a:xfrm>
        <a:prstGeom prst="corner">
          <a:avLst>
            <a:gd name="adj1" fmla="val 16120"/>
            <a:gd name="adj2" fmla="val 16110"/>
          </a:avLst>
        </a:prstGeom>
        <a:solidFill>
          <a:schemeClr val="accent3">
            <a:hueOff val="1626359"/>
            <a:satOff val="60000"/>
            <a:lumOff val="-8824"/>
            <a:alphaOff val="0"/>
          </a:schemeClr>
        </a:solidFill>
        <a:ln w="12700" cap="flat" cmpd="sng" algn="ctr">
          <a:solidFill>
            <a:schemeClr val="accent3">
              <a:hueOff val="1626359"/>
              <a:satOff val="60000"/>
              <a:lumOff val="-882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E3C90CA-A901-492F-8DA0-9235A53E95CB}">
      <dsp:nvSpPr>
        <dsp:cNvPr id="0" name=""/>
        <dsp:cNvSpPr/>
      </dsp:nvSpPr>
      <dsp:spPr>
        <a:xfrm>
          <a:off x="5539979" y="1762521"/>
          <a:ext cx="1463453" cy="12828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lvl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1800" b="1" kern="12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μ</a:t>
          </a:r>
          <a:r>
            <a:rPr lang="en-US" altLang="zh-CN" sz="1800" b="1" kern="12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  <a:sym typeface="+mn-ea"/>
            </a:rPr>
            <a:t>-</a:t>
          </a:r>
          <a:r>
            <a:rPr lang="zh-CN" altLang="en-US" sz="1800" b="1" kern="12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  <a:sym typeface="+mn-ea"/>
            </a:rPr>
            <a:t>演算</a:t>
          </a:r>
          <a:endParaRPr lang="en-US" altLang="zh-CN" sz="1800" b="1" kern="1200" dirty="0" smtClean="0">
            <a:latin typeface="Times New Roman" panose="02020603050405020304" pitchFamily="18" charset="0"/>
            <a:ea typeface="仿宋" panose="02010609060101010101" pitchFamily="49" charset="-122"/>
            <a:cs typeface="Times New Roman" panose="02020603050405020304" pitchFamily="18" charset="0"/>
          </a:endParaRPr>
        </a:p>
        <a:p>
          <a:pPr lvl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b="1" kern="12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  <a:sym typeface="+mn-ea"/>
            </a:rPr>
            <a:t>遗忘</a:t>
          </a:r>
          <a:endParaRPr lang="en-US" altLang="zh-CN" sz="1800" b="1" kern="1200" dirty="0" smtClean="0">
            <a:latin typeface="Times New Roman" panose="02020603050405020304" pitchFamily="18" charset="0"/>
            <a:ea typeface="仿宋" panose="02010609060101010101" pitchFamily="49" charset="-122"/>
            <a:cs typeface="Times New Roman" panose="02020603050405020304" pitchFamily="18" charset="0"/>
            <a:sym typeface="+mn-ea"/>
          </a:endParaRPr>
        </a:p>
        <a:p>
          <a:pPr lvl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800" b="1" kern="12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  <a:sym typeface="+mn-ea"/>
            </a:rPr>
            <a:t>SNC </a:t>
          </a:r>
          <a:r>
            <a:rPr lang="en-US" altLang="zh-CN" sz="1800" b="1" kern="12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  <a:sym typeface="+mn-ea"/>
            </a:rPr>
            <a:t>&amp; WSC</a:t>
          </a:r>
          <a:endParaRPr lang="zh-CN" altLang="en-US" sz="1800" b="1" kern="1200" dirty="0">
            <a:latin typeface="Times New Roman" panose="02020603050405020304" pitchFamily="18" charset="0"/>
            <a:ea typeface="仿宋" panose="02010609060101010101" pitchFamily="49" charset="-122"/>
            <a:cs typeface="Times New Roman" panose="02020603050405020304" pitchFamily="18" charset="0"/>
          </a:endParaRPr>
        </a:p>
      </dsp:txBody>
      <dsp:txXfrm>
        <a:off x="5539979" y="1762521"/>
        <a:ext cx="1463453" cy="1282803"/>
      </dsp:txXfrm>
    </dsp:sp>
    <dsp:sp modelId="{45655380-57D6-4009-B409-5C3D3BFEDF35}">
      <dsp:nvSpPr>
        <dsp:cNvPr id="0" name=""/>
        <dsp:cNvSpPr/>
      </dsp:nvSpPr>
      <dsp:spPr>
        <a:xfrm>
          <a:off x="6727310" y="1158849"/>
          <a:ext cx="276123" cy="276123"/>
        </a:xfrm>
        <a:prstGeom prst="triangle">
          <a:avLst>
            <a:gd name="adj" fmla="val 100000"/>
          </a:avLst>
        </a:prstGeom>
        <a:solidFill>
          <a:schemeClr val="accent3">
            <a:hueOff val="1897419"/>
            <a:satOff val="70000"/>
            <a:lumOff val="-10294"/>
            <a:alphaOff val="0"/>
          </a:schemeClr>
        </a:solidFill>
        <a:ln w="12700" cap="flat" cmpd="sng" algn="ctr">
          <a:solidFill>
            <a:schemeClr val="accent3">
              <a:hueOff val="1897419"/>
              <a:satOff val="70000"/>
              <a:lumOff val="-1029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C20D61-2798-4F5F-BA85-8AC64FBE6AE7}">
      <dsp:nvSpPr>
        <dsp:cNvPr id="0" name=""/>
        <dsp:cNvSpPr/>
      </dsp:nvSpPr>
      <dsp:spPr>
        <a:xfrm rot="5400000">
          <a:off x="7494147" y="834868"/>
          <a:ext cx="974175" cy="1621006"/>
        </a:xfrm>
        <a:prstGeom prst="corner">
          <a:avLst>
            <a:gd name="adj1" fmla="val 16120"/>
            <a:gd name="adj2" fmla="val 16110"/>
          </a:avLst>
        </a:prstGeom>
        <a:solidFill>
          <a:schemeClr val="accent3">
            <a:hueOff val="2168479"/>
            <a:satOff val="80000"/>
            <a:lumOff val="-11765"/>
            <a:alphaOff val="0"/>
          </a:schemeClr>
        </a:solidFill>
        <a:ln w="12700" cap="flat" cmpd="sng" algn="ctr">
          <a:solidFill>
            <a:schemeClr val="accent3">
              <a:hueOff val="2168479"/>
              <a:satOff val="80000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A3A822-F3C5-4310-BE94-C92FD08A4BFA}">
      <dsp:nvSpPr>
        <dsp:cNvPr id="0" name=""/>
        <dsp:cNvSpPr/>
      </dsp:nvSpPr>
      <dsp:spPr>
        <a:xfrm>
          <a:off x="7331533" y="1319200"/>
          <a:ext cx="1463453" cy="12828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lvl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b="1" kern="1200" dirty="0" smtClean="0">
              <a:latin typeface="仿宋" panose="02010609060101010101" pitchFamily="49" charset="-122"/>
              <a:ea typeface="仿宋" panose="02010609060101010101" pitchFamily="49" charset="-122"/>
            </a:rPr>
            <a:t>应用实例</a:t>
          </a:r>
        </a:p>
      </dsp:txBody>
      <dsp:txXfrm>
        <a:off x="7331533" y="1319200"/>
        <a:ext cx="1463453" cy="1282803"/>
      </dsp:txXfrm>
    </dsp:sp>
    <dsp:sp modelId="{00C4FF54-A43F-440C-9E9F-DC7CBB072FBD}">
      <dsp:nvSpPr>
        <dsp:cNvPr id="0" name=""/>
        <dsp:cNvSpPr/>
      </dsp:nvSpPr>
      <dsp:spPr>
        <a:xfrm>
          <a:off x="8518863" y="715527"/>
          <a:ext cx="276123" cy="276123"/>
        </a:xfrm>
        <a:prstGeom prst="triangle">
          <a:avLst>
            <a:gd name="adj" fmla="val 100000"/>
          </a:avLst>
        </a:prstGeom>
        <a:solidFill>
          <a:schemeClr val="accent3">
            <a:hueOff val="2439539"/>
            <a:satOff val="90000"/>
            <a:lumOff val="-13235"/>
            <a:alphaOff val="0"/>
          </a:schemeClr>
        </a:solidFill>
        <a:ln w="12700" cap="flat" cmpd="sng" algn="ctr">
          <a:solidFill>
            <a:schemeClr val="accent3">
              <a:hueOff val="2439539"/>
              <a:satOff val="90000"/>
              <a:lumOff val="-1323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8EC195-F91F-4251-BD15-EF0E1805310B}">
      <dsp:nvSpPr>
        <dsp:cNvPr id="0" name=""/>
        <dsp:cNvSpPr/>
      </dsp:nvSpPr>
      <dsp:spPr>
        <a:xfrm rot="5400000">
          <a:off x="9285700" y="391546"/>
          <a:ext cx="974175" cy="1621006"/>
        </a:xfrm>
        <a:prstGeom prst="corner">
          <a:avLst>
            <a:gd name="adj1" fmla="val 16120"/>
            <a:gd name="adj2" fmla="val 16110"/>
          </a:avLst>
        </a:prstGeom>
        <a:solidFill>
          <a:schemeClr val="accent3">
            <a:hueOff val="2710599"/>
            <a:satOff val="100000"/>
            <a:lumOff val="-14706"/>
            <a:alphaOff val="0"/>
          </a:schemeClr>
        </a:solidFill>
        <a:ln w="12700" cap="flat" cmpd="sng" algn="ctr">
          <a:solidFill>
            <a:schemeClr val="accent3">
              <a:hueOff val="2710599"/>
              <a:satOff val="100000"/>
              <a:lumOff val="-1470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BA6C28C-526F-4B72-AE04-3BA09CC305B7}">
      <dsp:nvSpPr>
        <dsp:cNvPr id="0" name=""/>
        <dsp:cNvSpPr/>
      </dsp:nvSpPr>
      <dsp:spPr>
        <a:xfrm>
          <a:off x="9123086" y="875878"/>
          <a:ext cx="1463453" cy="12828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lvl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b="1" kern="12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论文定稿及答辩</a:t>
          </a:r>
          <a:endParaRPr lang="zh-CN" altLang="en-US" sz="1800" b="1" kern="1200" dirty="0">
            <a:latin typeface="Times New Roman" panose="02020603050405020304" pitchFamily="18" charset="0"/>
            <a:ea typeface="仿宋" panose="02010609060101010101" pitchFamily="49" charset="-122"/>
            <a:cs typeface="Times New Roman" panose="02020603050405020304" pitchFamily="18" charset="0"/>
          </a:endParaRPr>
        </a:p>
      </dsp:txBody>
      <dsp:txXfrm>
        <a:off x="9123086" y="875878"/>
        <a:ext cx="1463453" cy="128280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yramid2#1">
  <dgm:title val=""/>
  <dgm:desc val=""/>
  <dgm:catLst>
    <dgm:cat type="pyramid" pri="3000"/>
    <dgm:cat type="list" pri="21000"/>
    <dgm:cat type="convert" pri="1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varLst>
      <dgm:dir/>
      <dgm:resizeHandles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l" for="ch" forName="theList" refType="w" refFor="ch" refForName="pyramid" fact="0.5"/>
          <dgm:constr type="h" for="des" forName="aSpace" refType="h" fact="0.1"/>
        </dgm:constrLst>
      </dgm:if>
      <dgm:else name="Name2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r" for="ch" forName="theList" refType="w" refFor="ch" refForName="pyramid" fact="0.5"/>
          <dgm:constr type="h" for="des" forName="aSpace" refType="h" fact="0.1"/>
        </dgm:constrLst>
      </dgm:else>
    </dgm:choose>
    <dgm:ruleLst/>
    <dgm:choose name="Name3">
      <dgm:if name="Name4" axis="ch" ptType="node" func="cnt" op="gte" val="1">
        <dgm:layoutNode name="pyramid" styleLbl="node1">
          <dgm:alg type="sp"/>
          <dgm:shape xmlns:r="http://schemas.openxmlformats.org/officeDocument/2006/relationships" type="triangle" r:blip="">
            <dgm:adjLst/>
          </dgm:shape>
          <dgm:presOf/>
          <dgm:constrLst/>
          <dgm:ruleLst/>
        </dgm:layoutNode>
        <dgm:layoutNode name="theLis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aNode" refType="w"/>
            <dgm:constr type="h" for="ch" forName="aNode" refType="h"/>
            <dgm:constr type="primFontSz" for="ch" ptType="node" op="equ"/>
          </dgm:constrLst>
          <dgm:ruleLst/>
          <dgm:forEach name="aNodeForEach" axis="ch" ptType="node">
            <dgm:layoutNode name="aNode" styleLbl="fgAcc1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layoutNode name="a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layoutNode>
      </dgm:if>
      <dgm:else name="Name5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9/3/layout/StepUpProcess#1">
  <dgm:title val=""/>
  <dgm:desc val=""/>
  <dgm:catLst>
    <dgm:cat type="process" pri="13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bkpt" val="fixed"/>
          <dgm:param type="bkPtFixedVal" val="1"/>
          <dgm:param type="off" val="off"/>
          <dgm:param type="grDir" val="bL"/>
          <dgm:param type="flowDir" val="row"/>
        </dgm:alg>
      </dgm:if>
      <dgm:else name="Name2">
        <dgm:alg type="snake">
          <dgm:param type="bkpt" val="fixed"/>
          <dgm:param type="bkPtFixedVal" val="1"/>
          <dgm:param type="off" val="off"/>
          <dgm:param type="grDir" val="bR"/>
          <dgm:param type="flowDir" val="row"/>
        </dgm:alg>
      </dgm:else>
    </dgm:choose>
    <dgm:shape xmlns:r="http://schemas.openxmlformats.org/officeDocument/2006/relationships" r:blip="">
      <dgm:adjLst/>
    </dgm:shape>
    <dgm:constrLst>
      <dgm:constr type="alignOff" forName="rootnode" val="1"/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-0.765"/>
      <dgm:constr type="w" for="ch" forName="sibTrans" refType="w" fact="0.103"/>
      <dgm:constr type="h" for="ch" forName="sibTrans" refType="h" fact="0.103"/>
    </dgm:constrLst>
    <dgm:forEach name="nodesForEach" axis="ch" ptType="node">
      <dgm:layoutNode name="composite">
        <dgm:alg type="composite">
          <dgm:param type="ar" val="0.86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LShape" refType="w" fact="0"/>
              <dgm:constr type="t" for="ch" forName="LShape" refType="h" fact="0.2347"/>
              <dgm:constr type="w" for="ch" forName="LShape" refType="w" fact="0.998"/>
              <dgm:constr type="h" for="ch" forName="LShape" refType="h" fact="0.5164"/>
              <dgm:constr type="r" for="ch" forName="ParentText" refType="w"/>
              <dgm:constr type="t" for="ch" forName="ParentText" refType="h" fact="0.32"/>
              <dgm:constr type="w" for="ch" forName="ParentText" refType="w" fact="0.901"/>
              <dgm:constr type="h" for="ch" forName="ParentText" refType="h" fact="0.68"/>
              <dgm:constr type="l" for="ch" forName="Triangle" refType="w" fact="0.83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if>
          <dgm:else name="Name5">
            <dgm:constrLst>
              <dgm:constr type="l" for="ch" forName="LShape" refType="w" fact="0.002"/>
              <dgm:constr type="t" for="ch" forName="LShape" refType="h" fact="0.2347"/>
              <dgm:constr type="w" for="ch" forName="LShape" refType="w"/>
              <dgm:constr type="h" for="ch" forName="LShape" refType="h" fact="0.5164"/>
              <dgm:constr type="l" for="ch" forName="ParentText" refType="w" fact="0"/>
              <dgm:constr type="t" for="ch" forName="ParentText" refType="h" fact="0.32"/>
              <dgm:constr type="w" for="ch" forName="ParentText" refType="w" fact="0.902"/>
              <dgm:constr type="h" for="ch" forName="ParentText" refType="h" fact="0.68"/>
              <dgm:constr type="l" for="ch" forName="Triangle" refType="w" fact="0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else>
        </dgm:choose>
        <dgm:layoutNode name="LShape" styleLbl="alignNode1">
          <dgm:alg type="sp"/>
          <dgm:choose name="Name6">
            <dgm:if name="Name7" func="var" arg="dir" op="equ" val="norm">
              <dgm:shape xmlns:r="http://schemas.openxmlformats.org/officeDocument/2006/relationships" type="corner" r:blip="" rot="90">
                <dgm:adjLst>
                  <dgm:adj idx="1" val="0.1612"/>
                  <dgm:adj idx="2" val="0.1611"/>
                </dgm:adjLst>
              </dgm:shape>
            </dgm:if>
            <dgm:else name="Name8">
              <dgm:shape xmlns:r="http://schemas.openxmlformats.org/officeDocument/2006/relationships" type="corner" r:blip="" rot="180">
                <dgm:adjLst>
                  <dgm:adj idx="1" val="0.1612"/>
                  <dgm:adj idx="2" val="0.1611"/>
                </dgm:adjLst>
              </dgm:shape>
            </dgm:else>
          </dgm:choose>
          <dgm:presOf/>
        </dgm:layoutNode>
        <dgm:layoutNode name="ParentTex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9">
          <dgm:if name="Name10" axis="followSib" ptType="node" func="cnt" op="gte" val="1">
            <dgm:layoutNode name="Triangle" styleLbl="alignNode1">
              <dgm:alg type="sp"/>
              <dgm:choose name="Name11">
                <dgm:if name="Name12" func="var" arg="dir" op="equ" val="norm">
                  <dgm:shape xmlns:r="http://schemas.openxmlformats.org/officeDocument/2006/relationships" type="triangle" r:blip="">
                    <dgm:adjLst>
                      <dgm:adj idx="1" val="1"/>
                    </dgm:adjLst>
                  </dgm:shape>
                </dgm:if>
                <dgm:else name="Name13">
                  <dgm:shape xmlns:r="http://schemas.openxmlformats.org/officeDocument/2006/relationships" type="triangle" r:blip="" rot="90">
                    <dgm:adjLst>
                      <dgm:adj idx="1" val="1"/>
                    </dgm:adjLst>
                  </dgm:shape>
                </dgm:else>
              </dgm:choose>
              <dgm:presOf/>
            </dgm:layoutNode>
          </dgm:if>
          <dgm:else name="Name14"/>
        </dgm:choose>
      </dgm:layoutNode>
      <dgm:forEach name="sibTransForEach" axis="followSib" ptType="sibTrans" cnt="1">
        <dgm:layoutNode name="sibTrans">
          <dgm:alg type="composite">
            <dgm:param type="ar" val="0.861"/>
          </dgm:alg>
          <dgm:constrLst>
            <dgm:constr type="w" for="ch" forName="space" refType="w"/>
            <dgm:constr type="h" for="ch" forName="space" refType="w"/>
          </dgm:constrLst>
          <dgm:layoutNode name="space" styleLbl="alignNode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#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#2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#3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#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image" Target="../media/image2.e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image" Target="../media/image5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4.vml.rels><?xml version="1.0" encoding="UTF-8" standalone="yes"?>
<Relationships xmlns="http://schemas.openxmlformats.org/package/2006/relationships"><Relationship Id="rId8" Type="http://schemas.openxmlformats.org/officeDocument/2006/relationships/image" Target="../media/image47.wmf"/><Relationship Id="rId7" Type="http://schemas.openxmlformats.org/officeDocument/2006/relationships/image" Target="../media/image46.wmf"/><Relationship Id="rId6" Type="http://schemas.openxmlformats.org/officeDocument/2006/relationships/image" Target="../media/image45.wmf"/><Relationship Id="rId5" Type="http://schemas.openxmlformats.org/officeDocument/2006/relationships/image" Target="../media/image44.wmf"/><Relationship Id="rId4" Type="http://schemas.openxmlformats.org/officeDocument/2006/relationships/image" Target="../media/image43.wmf"/><Relationship Id="rId3" Type="http://schemas.openxmlformats.org/officeDocument/2006/relationships/image" Target="../media/image42.wmf"/><Relationship Id="rId2" Type="http://schemas.openxmlformats.org/officeDocument/2006/relationships/image" Target="../media/image41.wmf"/><Relationship Id="rId1" Type="http://schemas.openxmlformats.org/officeDocument/2006/relationships/image" Target="../media/image40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69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7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625E45-C54C-4C8F-B594-C3B85124AD1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AD95B7-0F6C-4CA3-9A7B-A7E57FBC4B6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AD95B7-0F6C-4CA3-9A7B-A7E57FBC4B6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AD95B7-0F6C-4CA3-9A7B-A7E57FBC4B6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AD95B7-0F6C-4CA3-9A7B-A7E57FBC4B6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AD95B7-0F6C-4CA3-9A7B-A7E57FBC4B6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AD95B7-0F6C-4CA3-9A7B-A7E57FBC4B6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AD95B7-0F6C-4CA3-9A7B-A7E57FBC4B6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AD95B7-0F6C-4CA3-9A7B-A7E57FBC4B6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AD95B7-0F6C-4CA3-9A7B-A7E57FBC4B6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87898-19B8-4D9B-9482-F8D7268E314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37DFA-94EA-4D97-BE6A-7065917B55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87898-19B8-4D9B-9482-F8D7268E314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37DFA-94EA-4D97-BE6A-7065917B55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87898-19B8-4D9B-9482-F8D7268E314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37DFA-94EA-4D97-BE6A-7065917B55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30787" y="365126"/>
            <a:ext cx="11535271" cy="691984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330787" y="1289674"/>
            <a:ext cx="11535271" cy="4887289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87898-19B8-4D9B-9482-F8D7268E314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37DFA-94EA-4D97-BE6A-7065917B5534}" type="slidenum">
              <a:rPr lang="zh-CN" altLang="en-US" smtClean="0"/>
            </a:fld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330787" y="1078251"/>
            <a:ext cx="5261324" cy="105711"/>
          </a:xfrm>
          <a:prstGeom prst="rect">
            <a:avLst/>
          </a:prstGeom>
          <a:gradFill>
            <a:gsLst>
              <a:gs pos="0">
                <a:srgbClr val="C00000"/>
              </a:gs>
              <a:gs pos="100000">
                <a:srgbClr val="C00000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87898-19B8-4D9B-9482-F8D7268E314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37DFA-94EA-4D97-BE6A-7065917B55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87898-19B8-4D9B-9482-F8D7268E314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37DFA-94EA-4D97-BE6A-7065917B55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87898-19B8-4D9B-9482-F8D7268E3141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37DFA-94EA-4D97-BE6A-7065917B55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30787" y="365126"/>
            <a:ext cx="11023013" cy="69727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87898-19B8-4D9B-9482-F8D7268E314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37DFA-94EA-4D97-BE6A-7065917B5534}" type="slidenum">
              <a:rPr lang="zh-CN" altLang="en-US" smtClean="0"/>
            </a:fld>
            <a:endParaRPr lang="zh-CN" altLang="en-US"/>
          </a:p>
        </p:txBody>
      </p:sp>
      <p:sp>
        <p:nvSpPr>
          <p:cNvPr id="6" name="矩形 5"/>
          <p:cNvSpPr/>
          <p:nvPr userDrawn="1"/>
        </p:nvSpPr>
        <p:spPr>
          <a:xfrm>
            <a:off x="330787" y="1083538"/>
            <a:ext cx="5261324" cy="100426"/>
          </a:xfrm>
          <a:prstGeom prst="rect">
            <a:avLst/>
          </a:prstGeom>
          <a:gradFill>
            <a:gsLst>
              <a:gs pos="0">
                <a:srgbClr val="C00000"/>
              </a:gs>
              <a:gs pos="100000">
                <a:srgbClr val="C00000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87898-19B8-4D9B-9482-F8D7268E3141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37DFA-94EA-4D97-BE6A-7065917B55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87898-19B8-4D9B-9482-F8D7268E314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37DFA-94EA-4D97-BE6A-7065917B55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87898-19B8-4D9B-9482-F8D7268E314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37DFA-94EA-4D97-BE6A-7065917B55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987898-19B8-4D9B-9482-F8D7268E314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337DFA-94EA-4D97-BE6A-7065917B553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5.png"/><Relationship Id="rId1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8.png"/><Relationship Id="rId3" Type="http://schemas.openxmlformats.org/officeDocument/2006/relationships/image" Target="../media/image37.png"/><Relationship Id="rId2" Type="http://schemas.openxmlformats.org/officeDocument/2006/relationships/tags" Target="../tags/tag2.xml"/><Relationship Id="rId1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image" Target="../media/image43.wmf"/><Relationship Id="rId8" Type="http://schemas.openxmlformats.org/officeDocument/2006/relationships/oleObject" Target="../embeddings/oleObject11.bin"/><Relationship Id="rId7" Type="http://schemas.openxmlformats.org/officeDocument/2006/relationships/oleObject" Target="../embeddings/oleObject10.bin"/><Relationship Id="rId6" Type="http://schemas.openxmlformats.org/officeDocument/2006/relationships/image" Target="../media/image42.wmf"/><Relationship Id="rId5" Type="http://schemas.openxmlformats.org/officeDocument/2006/relationships/oleObject" Target="../embeddings/oleObject9.bin"/><Relationship Id="rId4" Type="http://schemas.openxmlformats.org/officeDocument/2006/relationships/image" Target="../media/image41.wmf"/><Relationship Id="rId3" Type="http://schemas.openxmlformats.org/officeDocument/2006/relationships/oleObject" Target="../embeddings/oleObject8.bin"/><Relationship Id="rId21" Type="http://schemas.openxmlformats.org/officeDocument/2006/relationships/vmlDrawing" Target="../drawings/vmlDrawing4.vml"/><Relationship Id="rId20" Type="http://schemas.openxmlformats.org/officeDocument/2006/relationships/slideLayout" Target="../slideLayouts/slideLayout2.xml"/><Relationship Id="rId2" Type="http://schemas.openxmlformats.org/officeDocument/2006/relationships/image" Target="../media/image40.wmf"/><Relationship Id="rId19" Type="http://schemas.openxmlformats.org/officeDocument/2006/relationships/image" Target="../media/image47.wmf"/><Relationship Id="rId18" Type="http://schemas.openxmlformats.org/officeDocument/2006/relationships/oleObject" Target="../embeddings/oleObject17.bin"/><Relationship Id="rId17" Type="http://schemas.openxmlformats.org/officeDocument/2006/relationships/image" Target="../media/image46.wmf"/><Relationship Id="rId16" Type="http://schemas.openxmlformats.org/officeDocument/2006/relationships/oleObject" Target="../embeddings/oleObject16.bin"/><Relationship Id="rId15" Type="http://schemas.openxmlformats.org/officeDocument/2006/relationships/oleObject" Target="../embeddings/oleObject15.bin"/><Relationship Id="rId14" Type="http://schemas.openxmlformats.org/officeDocument/2006/relationships/image" Target="../media/image45.wmf"/><Relationship Id="rId13" Type="http://schemas.openxmlformats.org/officeDocument/2006/relationships/oleObject" Target="../embeddings/oleObject14.bin"/><Relationship Id="rId12" Type="http://schemas.openxmlformats.org/officeDocument/2006/relationships/image" Target="../media/image44.wmf"/><Relationship Id="rId11" Type="http://schemas.openxmlformats.org/officeDocument/2006/relationships/oleObject" Target="../embeddings/oleObject13.bin"/><Relationship Id="rId10" Type="http://schemas.openxmlformats.org/officeDocument/2006/relationships/oleObject" Target="../embeddings/oleObject12.bin"/><Relationship Id="rId1" Type="http://schemas.openxmlformats.org/officeDocument/2006/relationships/oleObject" Target="../embeddings/oleObject7.bin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1.v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4.e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3.emf"/><Relationship Id="rId3" Type="http://schemas.openxmlformats.org/officeDocument/2006/relationships/oleObject" Target="../embeddings/oleObject2.bin"/><Relationship Id="rId2" Type="http://schemas.openxmlformats.org/officeDocument/2006/relationships/image" Target="../media/image2.emf"/><Relationship Id="rId1" Type="http://schemas.openxmlformats.org/officeDocument/2006/relationships/oleObject" Target="../embeddings/oleObject1.bin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9.png"/><Relationship Id="rId1" Type="http://schemas.openxmlformats.org/officeDocument/2006/relationships/image" Target="../media/image4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3.xml"/><Relationship Id="rId4" Type="http://schemas.openxmlformats.org/officeDocument/2006/relationships/image" Target="../media/image53.png"/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image" Target="../media/image50.pn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4.xml"/><Relationship Id="rId1" Type="http://schemas.openxmlformats.org/officeDocument/2006/relationships/image" Target="../media/image54.png"/></Relationships>
</file>

<file path=ppt/slides/_rels/slide2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5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5.xml"/><Relationship Id="rId4" Type="http://schemas.openxmlformats.org/officeDocument/2006/relationships/image" Target="../media/image58.png"/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image" Target="../media/image5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7.xml"/><Relationship Id="rId1" Type="http://schemas.openxmlformats.org/officeDocument/2006/relationships/image" Target="../media/image59.png"/></Relationships>
</file>

<file path=ppt/slides/_rels/slide28.xml.rels><?xml version="1.0" encoding="UTF-8" standalone="yes"?>
<Relationships xmlns="http://schemas.openxmlformats.org/package/2006/relationships"><Relationship Id="rId9" Type="http://schemas.openxmlformats.org/officeDocument/2006/relationships/image" Target="../media/image68.png"/><Relationship Id="rId8" Type="http://schemas.openxmlformats.org/officeDocument/2006/relationships/image" Target="../media/image67.png"/><Relationship Id="rId7" Type="http://schemas.openxmlformats.org/officeDocument/2006/relationships/image" Target="../media/image66.png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60.png"/></Relationships>
</file>

<file path=ppt/slides/_rels/slide2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microsoft.com/office/2007/relationships/diagramDrawing" Target="../diagrams/drawing1.xml"/><Relationship Id="rId4" Type="http://schemas.openxmlformats.org/officeDocument/2006/relationships/diagramColors" Target="../diagrams/colors1.xml"/><Relationship Id="rId3" Type="http://schemas.openxmlformats.org/officeDocument/2006/relationships/diagramQuickStyle" Target="../diagrams/quickStyle1.xml"/><Relationship Id="rId2" Type="http://schemas.openxmlformats.org/officeDocument/2006/relationships/diagramLayout" Target="../diagrams/layout1.xml"/><Relationship Id="rId1" Type="http://schemas.openxmlformats.org/officeDocument/2006/relationships/diagramData" Target="../diagrams/data1.xml"/></Relationships>
</file>

<file path=ppt/slides/_rels/slide3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2.v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emf"/><Relationship Id="rId3" Type="http://schemas.openxmlformats.org/officeDocument/2006/relationships/oleObject" Target="../embeddings/oleObject5.bin"/><Relationship Id="rId2" Type="http://schemas.openxmlformats.org/officeDocument/2006/relationships/image" Target="../media/image5.emf"/><Relationship Id="rId1" Type="http://schemas.openxmlformats.org/officeDocument/2006/relationships/oleObject" Target="../embeddings/oleObject4.bin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5.v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9.xml"/><Relationship Id="rId2" Type="http://schemas.openxmlformats.org/officeDocument/2006/relationships/image" Target="../media/image69.emf"/><Relationship Id="rId1" Type="http://schemas.openxmlformats.org/officeDocument/2006/relationships/oleObject" Target="../embeddings/oleObject18.bin"/></Relationships>
</file>

<file path=ppt/slides/_rels/slide32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6.v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10.xml"/><Relationship Id="rId4" Type="http://schemas.openxmlformats.org/officeDocument/2006/relationships/image" Target="../media/image72.png"/><Relationship Id="rId3" Type="http://schemas.openxmlformats.org/officeDocument/2006/relationships/image" Target="../media/image71.emf"/><Relationship Id="rId2" Type="http://schemas.openxmlformats.org/officeDocument/2006/relationships/oleObject" Target="../embeddings/oleObject19.bin"/><Relationship Id="rId1" Type="http://schemas.openxmlformats.org/officeDocument/2006/relationships/image" Target="../media/image70.png"/></Relationships>
</file>

<file path=ppt/slides/_rels/slide3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6.xml"/><Relationship Id="rId6" Type="http://schemas.openxmlformats.org/officeDocument/2006/relationships/tags" Target="../tags/tag11.xml"/><Relationship Id="rId5" Type="http://schemas.microsoft.com/office/2007/relationships/diagramDrawing" Target="../diagrams/drawing2.xml"/><Relationship Id="rId4" Type="http://schemas.openxmlformats.org/officeDocument/2006/relationships/diagramColors" Target="../diagrams/colors2.xml"/><Relationship Id="rId3" Type="http://schemas.openxmlformats.org/officeDocument/2006/relationships/diagramQuickStyle" Target="../diagrams/quickStyle2.xml"/><Relationship Id="rId2" Type="http://schemas.openxmlformats.org/officeDocument/2006/relationships/diagramLayout" Target="../diagrams/layout2.xml"/><Relationship Id="rId1" Type="http://schemas.openxmlformats.org/officeDocument/2006/relationships/diagramData" Target="../diagrams/data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7.xml"/><Relationship Id="rId7" Type="http://schemas.openxmlformats.org/officeDocument/2006/relationships/slideLayout" Target="../slideLayouts/slideLayout6.xml"/><Relationship Id="rId6" Type="http://schemas.openxmlformats.org/officeDocument/2006/relationships/image" Target="../media/image78.png"/><Relationship Id="rId5" Type="http://schemas.openxmlformats.org/officeDocument/2006/relationships/image" Target="../media/image77.jpeg"/><Relationship Id="rId4" Type="http://schemas.openxmlformats.org/officeDocument/2006/relationships/image" Target="../media/image76.png"/><Relationship Id="rId3" Type="http://schemas.openxmlformats.org/officeDocument/2006/relationships/image" Target="../media/image75.jpeg"/><Relationship Id="rId2" Type="http://schemas.openxmlformats.org/officeDocument/2006/relationships/image" Target="../media/image74.png"/><Relationship Id="rId1" Type="http://schemas.openxmlformats.org/officeDocument/2006/relationships/image" Target="../media/image73.png"/></Relationships>
</file>

<file path=ppt/slides/_rels/slide3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microsoft.com/office/2007/relationships/diagramDrawing" Target="../diagrams/drawing3.xml"/><Relationship Id="rId4" Type="http://schemas.openxmlformats.org/officeDocument/2006/relationships/diagramColors" Target="../diagrams/colors3.xml"/><Relationship Id="rId3" Type="http://schemas.openxmlformats.org/officeDocument/2006/relationships/diagramQuickStyle" Target="../diagrams/quickStyle3.xml"/><Relationship Id="rId2" Type="http://schemas.openxmlformats.org/officeDocument/2006/relationships/diagramLayout" Target="../diagrams/layout3.xml"/><Relationship Id="rId1" Type="http://schemas.openxmlformats.org/officeDocument/2006/relationships/diagramData" Target="../diagrams/data3.xml"/></Relationships>
</file>

<file path=ppt/slides/_rels/slide3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6.xml"/><Relationship Id="rId5" Type="http://schemas.microsoft.com/office/2007/relationships/diagramDrawing" Target="../diagrams/drawing4.xml"/><Relationship Id="rId4" Type="http://schemas.openxmlformats.org/officeDocument/2006/relationships/diagramColors" Target="../diagrams/colors4.xml"/><Relationship Id="rId3" Type="http://schemas.openxmlformats.org/officeDocument/2006/relationships/diagramQuickStyle" Target="../diagrams/quickStyle4.xml"/><Relationship Id="rId2" Type="http://schemas.openxmlformats.org/officeDocument/2006/relationships/diagramLayout" Target="../diagrams/layout4.xml"/><Relationship Id="rId1" Type="http://schemas.openxmlformats.org/officeDocument/2006/relationships/diagramData" Target="../diagrams/data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79.png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3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.emf"/><Relationship Id="rId1" Type="http://schemas.openxmlformats.org/officeDocument/2006/relationships/oleObject" Target="../embeddings/oleObject6.bin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5.png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9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9.png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-8890" y="1335958"/>
            <a:ext cx="12209317" cy="1509052"/>
          </a:xfrm>
        </p:spPr>
        <p:txBody>
          <a:bodyPr>
            <a:normAutofit fontScale="90000"/>
          </a:bodyPr>
          <a:lstStyle/>
          <a:p>
            <a:br>
              <a:rPr lang="zh-CN" altLang="en-US" sz="4000" b="1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</a:br>
            <a:r>
              <a:rPr lang="zh-CN" altLang="en-US" sz="4000" b="1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模型更新中的极小子集计算</a:t>
            </a:r>
            <a:br>
              <a:rPr lang="zh-CN" altLang="en-US" sz="4000" b="1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</a:br>
            <a:r>
              <a:rPr lang="en-US" altLang="zh-CN" sz="4000" b="1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——</a:t>
            </a:r>
            <a:r>
              <a:rPr lang="zh-CN" altLang="en-US" sz="4000" b="1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一种</a:t>
            </a:r>
            <a:r>
              <a:rPr lang="zh-CN" altLang="en-US" sz="4000" b="1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基于遗忘的方法</a:t>
            </a:r>
            <a:endParaRPr lang="zh-CN" altLang="en-US" sz="4000" b="1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958371" y="3830126"/>
            <a:ext cx="10275259" cy="1655762"/>
          </a:xfrm>
        </p:spPr>
        <p:txBody>
          <a:bodyPr>
            <a:normAutofit/>
          </a:bodyPr>
          <a:lstStyle/>
          <a:p>
            <a:r>
              <a:rPr lang="zh-CN" altLang="en-US" b="1" dirty="0" smtClean="0">
                <a:solidFill>
                  <a:srgbClr val="C0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冯仁艳</a:t>
            </a:r>
            <a:endParaRPr lang="en-US" altLang="zh-CN" b="1" baseline="30000" dirty="0">
              <a:solidFill>
                <a:srgbClr val="C00000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zh-CN" altLang="en-US" b="1" dirty="0" smtClean="0">
                <a:solidFill>
                  <a:srgbClr val="C0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导师：王以松 教授</a:t>
            </a:r>
            <a:endParaRPr lang="en-US" altLang="zh-CN" b="1" baseline="30000" dirty="0">
              <a:solidFill>
                <a:srgbClr val="C00000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en-US" altLang="zh-CN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zh-CN" altLang="en-US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贵州大学  </a:t>
            </a:r>
            <a:r>
              <a:rPr lang="zh-CN" altLang="en-US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计算机科学与技术学院</a:t>
            </a:r>
            <a:endParaRPr lang="en-US" altLang="zh-CN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endParaRPr lang="en-US" altLang="zh-CN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/>
          <a:srcRect l="15728" t="5235" r="19923" b="7306"/>
          <a:stretch>
            <a:fillRect/>
          </a:stretch>
        </p:blipFill>
        <p:spPr>
          <a:xfrm>
            <a:off x="10625766" y="-19"/>
            <a:ext cx="1259999" cy="1260000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665018" y="716973"/>
            <a:ext cx="6431973" cy="135082"/>
          </a:xfrm>
          <a:prstGeom prst="rect">
            <a:avLst/>
          </a:prstGeom>
          <a:gradFill>
            <a:gsLst>
              <a:gs pos="0">
                <a:srgbClr val="AD2D17"/>
              </a:gs>
              <a:gs pos="100000">
                <a:srgbClr val="A92F17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86697" y="347641"/>
            <a:ext cx="2468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  <a:sym typeface="+mn-ea"/>
              </a:rPr>
              <a:t>贵州大学人工智能组会</a:t>
            </a:r>
            <a:endParaRPr lang="zh-CN" altLang="en-US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99" advTm="29149"/>
    </mc:Choice>
    <mc:Fallback>
      <p:transition spd="slow" advTm="29149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/>
              <a:t>算法</a:t>
            </a:r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8281670" y="5935980"/>
            <a:ext cx="278003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>
                <a:solidFill>
                  <a:srgbClr val="00B0F0"/>
                </a:solidFill>
              </a:rPr>
              <a:t>2  https://nusmv.fbk.eu/</a:t>
            </a:r>
            <a:endParaRPr lang="en-US" altLang="zh-CN" sz="1600">
              <a:solidFill>
                <a:srgbClr val="00B0F0"/>
              </a:solidFill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97270" y="2305050"/>
            <a:ext cx="5133975" cy="2590800"/>
          </a:xfrm>
          <a:prstGeom prst="rect">
            <a:avLst/>
          </a:prstGeom>
        </p:spPr>
      </p:pic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0245" y="1318260"/>
            <a:ext cx="3434080" cy="488759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/>
              <a:t>结论（</a:t>
            </a:r>
            <a:r>
              <a:rPr lang="zh-CN" altLang="en-US"/>
              <a:t>应用）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12420" y="1326515"/>
            <a:ext cx="5172075" cy="28194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6165" y="1275715"/>
            <a:ext cx="5067300" cy="288607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11785" y="4938395"/>
            <a:ext cx="424688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 b="1"/>
              <a:t>命题</a:t>
            </a:r>
            <a:r>
              <a:rPr lang="en-US" altLang="zh-CN" sz="1400" b="1"/>
              <a:t>4. </a:t>
            </a:r>
            <a:r>
              <a:rPr lang="zh-CN" altLang="en-US" sz="1400"/>
              <a:t>（</a:t>
            </a:r>
            <a:r>
              <a:rPr lang="en-US" altLang="zh-CN" sz="1400"/>
              <a:t>CTL</a:t>
            </a:r>
            <a:r>
              <a:rPr lang="zh-CN" altLang="en-US" sz="1400"/>
              <a:t>下遗忘理论封闭的段）</a:t>
            </a:r>
            <a:endParaRPr lang="zh-CN" altLang="en-US" sz="140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2135" y="5318125"/>
            <a:ext cx="2424430" cy="46926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420" y="5942330"/>
            <a:ext cx="4097020" cy="34988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6165" y="4667885"/>
            <a:ext cx="4914900" cy="84772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/>
              <a:t>实例：交通灯（</a:t>
            </a:r>
            <a:r>
              <a:rPr lang="en-US" altLang="zh-CN"/>
              <a:t>1</a:t>
            </a:r>
            <a:r>
              <a:rPr lang="zh-CN" altLang="en-US"/>
              <a:t>）</a:t>
            </a:r>
            <a:r>
              <a:rPr lang="en-US" sz="1780">
                <a:solidFill>
                  <a:schemeClr val="accent1">
                    <a:lumMod val="75000"/>
                  </a:schemeClr>
                </a:solidFill>
                <a:latin typeface="宋体" panose="02010600030101010101" pitchFamily="2" charset="-122"/>
                <a:sym typeface="+mn-ea"/>
              </a:rPr>
              <a:t>https://www.youtube.com/watch?v=1vugJ20XucQ</a:t>
            </a:r>
            <a:endParaRPr lang="en-US" altLang="en-US" sz="1780">
              <a:solidFill>
                <a:schemeClr val="accent1">
                  <a:lumMod val="75000"/>
                </a:schemeClr>
              </a:solidFill>
              <a:latin typeface="宋体" panose="02010600030101010101" pitchFamily="2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171565" y="1346200"/>
            <a:ext cx="5961380" cy="50463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/>
              <a:t>NuSMV</a:t>
            </a:r>
            <a:r>
              <a:rPr lang="zh-CN" altLang="en-US" sz="1400"/>
              <a:t>识别的</a:t>
            </a:r>
            <a:r>
              <a:rPr lang="zh-CN" altLang="en-US" sz="1400" b="1"/>
              <a:t>交通灯系统模型</a:t>
            </a:r>
            <a:r>
              <a:rPr lang="zh-CN" altLang="en-US" sz="1400"/>
              <a:t>：</a:t>
            </a:r>
            <a:endParaRPr lang="zh-CN" altLang="en-US" sz="1400"/>
          </a:p>
          <a:p>
            <a:endParaRPr lang="zh-CN" altLang="en-US" sz="1400"/>
          </a:p>
          <a:p>
            <a:r>
              <a:rPr lang="zh-CN" altLang="en-US" sz="1400"/>
              <a:t>MODULE light(other_state)</a:t>
            </a:r>
            <a:endParaRPr lang="zh-CN" altLang="en-US" sz="1400"/>
          </a:p>
          <a:p>
            <a:r>
              <a:rPr lang="zh-CN" altLang="en-US" sz="1400"/>
              <a:t>VAR </a:t>
            </a:r>
            <a:endParaRPr lang="zh-CN" altLang="en-US" sz="1400"/>
          </a:p>
          <a:p>
            <a:r>
              <a:rPr lang="zh-CN" altLang="en-US" sz="1400"/>
              <a:t>	state:{red, yellow, green};</a:t>
            </a:r>
            <a:endParaRPr lang="zh-CN" altLang="en-US" sz="1400"/>
          </a:p>
          <a:p>
            <a:r>
              <a:rPr lang="zh-CN" altLang="en-US" sz="1400"/>
              <a:t>ASSIGN</a:t>
            </a:r>
            <a:endParaRPr lang="zh-CN" altLang="en-US" sz="1400"/>
          </a:p>
          <a:p>
            <a:r>
              <a:rPr lang="zh-CN" altLang="en-US" sz="1400"/>
              <a:t>	init(state):=red;</a:t>
            </a:r>
            <a:endParaRPr lang="zh-CN" altLang="en-US" sz="1400"/>
          </a:p>
          <a:p>
            <a:r>
              <a:rPr lang="zh-CN" altLang="en-US" sz="1400"/>
              <a:t>	next(state):= case</a:t>
            </a:r>
            <a:endParaRPr lang="zh-CN" altLang="en-US" sz="1400"/>
          </a:p>
          <a:p>
            <a:r>
              <a:rPr lang="zh-CN" altLang="en-US" sz="1400"/>
              <a:t>						</a:t>
            </a:r>
            <a:r>
              <a:rPr lang="en-US" altLang="zh-CN" sz="1400"/>
              <a:t>   		</a:t>
            </a:r>
            <a:r>
              <a:rPr lang="zh-CN" altLang="en-US" sz="1400"/>
              <a:t>state = red &amp; other_state = red: {red,yellow} ;</a:t>
            </a:r>
            <a:endParaRPr lang="zh-CN" altLang="en-US" sz="1400"/>
          </a:p>
          <a:p>
            <a:r>
              <a:rPr lang="zh-CN" altLang="en-US" sz="1400"/>
              <a:t>						</a:t>
            </a:r>
            <a:r>
              <a:rPr lang="en-US" altLang="zh-CN" sz="1400"/>
              <a:t>		</a:t>
            </a:r>
            <a:r>
              <a:rPr lang="zh-CN" altLang="en-US" sz="1400"/>
              <a:t>state = yellow : green;</a:t>
            </a:r>
            <a:endParaRPr lang="zh-CN" altLang="en-US" sz="1400"/>
          </a:p>
          <a:p>
            <a:r>
              <a:rPr lang="zh-CN" altLang="en-US" sz="1400"/>
              <a:t>						</a:t>
            </a:r>
            <a:r>
              <a:rPr lang="en-US" altLang="zh-CN" sz="1400"/>
              <a:t>		</a:t>
            </a:r>
            <a:r>
              <a:rPr lang="zh-CN" altLang="en-US" sz="1400"/>
              <a:t>state = green : {green,red};</a:t>
            </a:r>
            <a:endParaRPr lang="zh-CN" altLang="en-US" sz="1400"/>
          </a:p>
          <a:p>
            <a:r>
              <a:rPr lang="zh-CN" altLang="en-US" sz="1400"/>
              <a:t>						</a:t>
            </a:r>
            <a:r>
              <a:rPr lang="en-US" altLang="zh-CN" sz="1400"/>
              <a:t>		</a:t>
            </a:r>
            <a:r>
              <a:rPr lang="zh-CN" altLang="en-US" sz="1400"/>
              <a:t>TRUE : state;  </a:t>
            </a:r>
            <a:endParaRPr lang="zh-CN" altLang="en-US" sz="1400"/>
          </a:p>
          <a:p>
            <a:r>
              <a:rPr lang="zh-CN" altLang="en-US" sz="1400"/>
              <a:t>						esac;</a:t>
            </a:r>
            <a:endParaRPr lang="zh-CN" altLang="en-US" sz="1400"/>
          </a:p>
          <a:p>
            <a:r>
              <a:rPr lang="zh-CN" altLang="en-US" sz="1400"/>
              <a:t>	</a:t>
            </a:r>
            <a:endParaRPr lang="zh-CN" altLang="en-US" sz="1400"/>
          </a:p>
          <a:p>
            <a:r>
              <a:rPr lang="zh-CN" altLang="en-US" sz="1400"/>
              <a:t>MODULE main</a:t>
            </a:r>
            <a:endParaRPr lang="zh-CN" altLang="en-US" sz="1400"/>
          </a:p>
          <a:p>
            <a:r>
              <a:rPr lang="zh-CN" altLang="en-US" sz="1400"/>
              <a:t>VAR</a:t>
            </a:r>
            <a:endParaRPr lang="zh-CN" altLang="en-US" sz="1400"/>
          </a:p>
          <a:p>
            <a:r>
              <a:rPr lang="zh-CN" altLang="en-US" sz="1400"/>
              <a:t>	tl1: process light(tl2.state);</a:t>
            </a:r>
            <a:endParaRPr lang="zh-CN" altLang="en-US" sz="1400"/>
          </a:p>
          <a:p>
            <a:r>
              <a:rPr lang="zh-CN" altLang="en-US" sz="1400"/>
              <a:t>	tl2: process light(tl1.state);</a:t>
            </a:r>
            <a:endParaRPr lang="zh-CN" altLang="en-US" sz="1400"/>
          </a:p>
        </p:txBody>
      </p:sp>
      <p:pic>
        <p:nvPicPr>
          <p:cNvPr id="5" name="图片 1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30835" y="1225550"/>
            <a:ext cx="4504690" cy="241744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835" y="3992563"/>
            <a:ext cx="5267960" cy="13455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>
                <a:sym typeface="+mn-ea"/>
              </a:rPr>
              <a:t>实例：交通灯（</a:t>
            </a:r>
            <a:r>
              <a:rPr lang="en-US" altLang="zh-CN">
                <a:sym typeface="+mn-ea"/>
              </a:rPr>
              <a:t>2</a:t>
            </a:r>
            <a:r>
              <a:rPr lang="zh-CN" altLang="en-US">
                <a:sym typeface="+mn-ea"/>
              </a:rPr>
              <a:t>）</a:t>
            </a:r>
            <a:endParaRPr lang="zh-CN" altLang="en-US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specification ：</a:t>
            </a:r>
            <a:endParaRPr lang="zh-CN" altLang="en-US"/>
          </a:p>
          <a:p>
            <a:pPr marL="457200" lvl="1" indent="0">
              <a:buNone/>
            </a:pPr>
            <a:r>
              <a:rPr lang="zh-CN" altLang="en-US" sz="2000"/>
              <a:t>((AX (tl1.state = green &amp; tl2.state = green) &amp; tl1.state = red) &amp; tl1.state = green)</a:t>
            </a:r>
            <a:endParaRPr lang="zh-CN" altLang="en-US" sz="200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3065" y="2376805"/>
            <a:ext cx="11188700" cy="160972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065" y="5246370"/>
            <a:ext cx="7524750" cy="60007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30835" y="4673600"/>
            <a:ext cx="13887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极小子集：</a:t>
            </a:r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2722880" y="6343650"/>
            <a:ext cx="49841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scaled="0"/>
                </a:gradFill>
              </a:rPr>
              <a:t>负例提供的原子对极小子集的计算不一定有贡献</a:t>
            </a:r>
            <a:endParaRPr lang="zh-CN" altLang="en-US">
              <a:gradFill>
                <a:gsLst>
                  <a:gs pos="0">
                    <a:srgbClr val="012D86"/>
                  </a:gs>
                  <a:gs pos="100000">
                    <a:srgbClr val="0E2557"/>
                  </a:gs>
                </a:gsLst>
                <a:lin scaled="0"/>
              </a:gra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>
                <a:sym typeface="+mn-ea"/>
              </a:rPr>
              <a:t>实验结果</a:t>
            </a:r>
            <a:endParaRPr lang="zh-CN" altLang="en-US"/>
          </a:p>
        </p:txBody>
      </p:sp>
      <p:graphicFrame>
        <p:nvGraphicFramePr>
          <p:cNvPr id="4" name="表格 3"/>
          <p:cNvGraphicFramePr/>
          <p:nvPr>
            <p:custDataLst>
              <p:tags r:id="rId1"/>
            </p:custDataLst>
          </p:nvPr>
        </p:nvGraphicFramePr>
        <p:xfrm>
          <a:off x="609600" y="1426718"/>
          <a:ext cx="10972800" cy="47504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8710"/>
                <a:gridCol w="2760980"/>
                <a:gridCol w="7103110"/>
              </a:tblGrid>
              <a:tr h="60706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altLang="en-US" sz="12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来源</a:t>
                      </a:r>
                      <a:endParaRPr lang="zh-CN" altLang="en-US" sz="12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sym typeface="+mn-ea"/>
                        </a:rPr>
                        <a:t>NuSMV</a:t>
                      </a:r>
                      <a:endParaRPr lang="en-US" sz="12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  <a:p>
                      <a:pPr indent="0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sym typeface="+mn-ea"/>
                        </a:rPr>
                        <a:t>benchmark</a:t>
                      </a:r>
                      <a:endParaRPr lang="en-US" altLang="en-US" sz="12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  <a:p>
                      <a:pPr indent="0">
                        <a:buNone/>
                      </a:pPr>
                      <a:endParaRPr lang="en-US" altLang="en-US" sz="12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sym typeface="+mn-ea"/>
                        </a:rPr>
                        <a:t>Modeling concurrent systems in NuSMV</a:t>
                      </a:r>
                      <a:endParaRPr lang="en-US" sz="1200">
                        <a:solidFill>
                          <a:srgbClr val="000000"/>
                        </a:solidFill>
                        <a:latin typeface="宋体" panose="02010600030101010101" pitchFamily="2" charset="-122"/>
                        <a:sym typeface="+mn-ea"/>
                      </a:endParaRPr>
                    </a:p>
                    <a:p>
                      <a:pPr indent="0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sym typeface="+mn-ea"/>
                        </a:rPr>
                        <a:t>https://www.youtube.com/watch?v=1vugJ20XucQ</a:t>
                      </a:r>
                      <a:endParaRPr lang="en-US" sz="1200">
                        <a:solidFill>
                          <a:srgbClr val="000000"/>
                        </a:solidFill>
                        <a:latin typeface="宋体" panose="02010600030101010101" pitchFamily="2" charset="-122"/>
                        <a:sym typeface="+mn-ea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13360"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130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altLang="en-US" sz="12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实例</a:t>
                      </a:r>
                      <a:endParaRPr lang="zh-CN" altLang="en-US" sz="12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mutex</a:t>
                      </a:r>
                      <a:endParaRPr lang="en-US" altLang="en-US" sz="12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traffic_lights</a:t>
                      </a:r>
                      <a:endParaRPr lang="en-US" altLang="en-US" sz="12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  <a:tr h="212725"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1336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alt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时间（</a:t>
                      </a:r>
                      <a:r>
                        <a:rPr lang="en-US" altLang="zh-CN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ms</a:t>
                      </a:r>
                      <a:r>
                        <a:rPr lang="zh-CN" alt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）</a:t>
                      </a:r>
                      <a:endParaRPr lang="zh-CN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61 time = 267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19 time = 685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96901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alt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极小子集</a:t>
                      </a:r>
                      <a:endParaRPr lang="zh-CN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false</a:t>
                      </a:r>
                      <a:endParaRPr 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  <a:p>
                      <a:pPr indent="0">
                        <a:buNone/>
                      </a:pPr>
                      <a:r>
                        <a:rPr lang="en-US" sz="1200" b="0">
                          <a:solidFill>
                            <a:srgbClr val="FF0000"/>
                          </a:solidFill>
                          <a:latin typeface="宋体" panose="02010600030101010101" pitchFamily="2" charset="-122"/>
                        </a:rPr>
                        <a:t>[y1]</a:t>
                      </a:r>
                      <a:endParaRPr lang="en-US" sz="1200" b="0">
                        <a:solidFill>
                          <a:srgbClr val="FF0000"/>
                        </a:solidFill>
                        <a:latin typeface="宋体" panose="02010600030101010101" pitchFamily="2" charset="-122"/>
                      </a:endParaRPr>
                    </a:p>
                    <a:p>
                      <a:pPr indent="0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{'y1': 'state2=c2',</a:t>
                      </a:r>
                      <a:endParaRPr 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  <a:p>
                      <a:pPr indent="0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'y2': 'state1=c1'}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false</a:t>
                      </a:r>
                      <a:endParaRPr 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  <a:p>
                      <a:pPr indent="0">
                        <a:buNone/>
                      </a:pPr>
                      <a:r>
                        <a:rPr lang="en-US" sz="1200" b="0">
                          <a:solidFill>
                            <a:srgbClr val="FF0000"/>
                          </a:solidFill>
                          <a:latin typeface="宋体" panose="02010600030101010101" pitchFamily="2" charset="-122"/>
                        </a:rPr>
                        <a:t>[y1,y2]</a:t>
                      </a:r>
                      <a:endParaRPr lang="en-US" sz="1200" b="0">
                        <a:solidFill>
                          <a:srgbClr val="FF0000"/>
                        </a:solidFill>
                        <a:latin typeface="宋体" panose="02010600030101010101" pitchFamily="2" charset="-122"/>
                      </a:endParaRPr>
                    </a:p>
                    <a:p>
                      <a:pPr indent="0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{'y1': 'tl2.state=green', 'y2': 'tl1.state=green', 'y3': 'tl1.state=red'}</a:t>
                      </a:r>
                      <a:endParaRPr 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  <a:p>
                      <a:pPr indent="0">
                        <a:buNone/>
                      </a:pP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21272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alt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规范（</a:t>
                      </a:r>
                      <a:r>
                        <a:rPr lang="zh-CN" alt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性质）</a:t>
                      </a:r>
                      <a:endParaRPr lang="zh-CN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EF((state1 = c1) &amp; (state2 = c2))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AX(tl1.state=green &amp; tl2.state=green) &amp; tl1.state=red &amp; tl1.state=green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212725"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1300"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130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alt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时间</a:t>
                      </a:r>
                      <a:endParaRPr lang="zh-CN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20 time = 104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100266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alt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极小子集</a:t>
                      </a:r>
                      <a:endParaRPr lang="zh-CN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false</a:t>
                      </a:r>
                      <a:endParaRPr 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  <a:p>
                      <a:pPr indent="0">
                        <a:buNone/>
                      </a:pPr>
                      <a:r>
                        <a:rPr lang="en-US" sz="1200" b="0">
                          <a:solidFill>
                            <a:srgbClr val="FF0000"/>
                          </a:solidFill>
                          <a:latin typeface="宋体" panose="02010600030101010101" pitchFamily="2" charset="-122"/>
                        </a:rPr>
                        <a:t>[y1]</a:t>
                      </a:r>
                      <a:endParaRPr lang="en-US" sz="1200" b="0">
                        <a:solidFill>
                          <a:srgbClr val="FF0000"/>
                        </a:solidFill>
                        <a:latin typeface="宋体" panose="02010600030101010101" pitchFamily="2" charset="-122"/>
                      </a:endParaRPr>
                    </a:p>
                    <a:p>
                      <a:pPr indent="0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{'y1': 'tl2.state=yellow','y2': 'tl1.state=green',</a:t>
                      </a:r>
                      <a:endParaRPr 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  <a:p>
                      <a:pPr indent="0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 'y3': 'tl1.state=red','y4': 'tl2.state=green'}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24130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alt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规范（</a:t>
                      </a:r>
                      <a:r>
                        <a:rPr lang="zh-CN" alt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性质）</a:t>
                      </a:r>
                      <a:endParaRPr lang="zh-CN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EF(!(tl1.state=green) | !(tl2.state=green)) &amp; AF(tl1.state=red &amp; tl2.state=yellow)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6" name="文本框 5"/>
          <p:cNvSpPr txBox="1"/>
          <p:nvPr/>
        </p:nvSpPr>
        <p:spPr>
          <a:xfrm>
            <a:off x="609600" y="6274435"/>
            <a:ext cx="652843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 b="1"/>
              <a:t>false</a:t>
            </a:r>
            <a:r>
              <a:rPr lang="en-US" altLang="zh-CN" sz="1400"/>
              <a:t>: </a:t>
            </a:r>
            <a:r>
              <a:rPr lang="zh-CN" altLang="en-US" sz="1400"/>
              <a:t>表示不被满足的性质，需要求极小子集</a:t>
            </a:r>
            <a:endParaRPr lang="zh-CN" altLang="en-US" sz="1400"/>
          </a:p>
          <a:p>
            <a:r>
              <a:rPr lang="en-US" altLang="zh-CN" sz="1400" b="1"/>
              <a:t>true</a:t>
            </a:r>
            <a:r>
              <a:rPr lang="zh-CN" altLang="en-US" sz="1400"/>
              <a:t>：该性质能被模型所满足</a:t>
            </a:r>
            <a:endParaRPr lang="zh-CN" altLang="en-US" sz="14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/>
              <a:t>实验结果</a:t>
            </a:r>
            <a:endParaRPr lang="zh-CN" altLang="en-US"/>
          </a:p>
        </p:txBody>
      </p:sp>
      <p:pic>
        <p:nvPicPr>
          <p:cNvPr id="5" name="内容占位符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57480" y="1263650"/>
            <a:ext cx="5473065" cy="418338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794510" y="5919470"/>
            <a:ext cx="162623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(1) traffic lights</a:t>
            </a:r>
            <a:endParaRPr lang="en-US" altLang="zh-C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9" name="表格 8"/>
          <p:cNvGraphicFramePr/>
          <p:nvPr>
            <p:custDataLst>
              <p:tags r:id="rId2"/>
            </p:custDataLst>
          </p:nvPr>
        </p:nvGraphicFramePr>
        <p:xfrm>
          <a:off x="5988685" y="1057275"/>
          <a:ext cx="5511165" cy="44786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5865"/>
                <a:gridCol w="1440180"/>
                <a:gridCol w="1374140"/>
                <a:gridCol w="1490980"/>
              </a:tblGrid>
              <a:tr h="210820"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3</a:t>
                      </a:r>
                      <a:r>
                        <a:rPr lang="zh-CN" altLang="en-US" sz="1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（</a:t>
                      </a:r>
                      <a:r>
                        <a:rPr lang="zh-CN" altLang="en-US" sz="1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变量个数）</a:t>
                      </a:r>
                      <a:endParaRPr lang="zh-CN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4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5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7653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form_1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[y2]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[y1,y2]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[y1]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7716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form_2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[y1]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[y1]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[y2]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7653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form_3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[y1,y2]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[y1,y3]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[y1,y2]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7716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form_4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[y1,y2]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[y2]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[y1,y3]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7653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form_5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[y2]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[y1,y2]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[y3]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7716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form_6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[y2]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[y2]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[y1,y3]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7716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form_7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[y1]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[y1]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[y1]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178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form_8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[y2]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[y1,y2]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[y1,y3]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7716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form_9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[y1,y2]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[y1,y3]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[y1]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7653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form_10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[y1,y2]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[y1,y2]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[y1,y3]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225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form_11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[y1]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[y2,y3]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true</a:t>
                      </a:r>
                      <a:endParaRPr lang="en-US" sz="14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1082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form_12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[y1]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[y1,y3]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[y2]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7716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form_13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[y1,y2]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[y1,y2]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[y1]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178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form_14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[y1]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[y1]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[y1,y3]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7653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form_15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[y1]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[y1,y2]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[y2]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7716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form_16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[y1]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[y2]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[y2]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7653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form_17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[y1]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[y3]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[y1,y2]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7716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form_18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[y3]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[y1,y2]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[y3]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178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form_19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[y1]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[y2]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[y2]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7716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form_20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[y1]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[y1,y2]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[y2]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pSp>
        <p:nvGrpSpPr>
          <p:cNvPr id="15" name="组合 14"/>
          <p:cNvGrpSpPr/>
          <p:nvPr/>
        </p:nvGrpSpPr>
        <p:grpSpPr>
          <a:xfrm>
            <a:off x="568960" y="1263650"/>
            <a:ext cx="10229850" cy="1885950"/>
            <a:chOff x="896" y="1990"/>
            <a:chExt cx="16110" cy="2970"/>
          </a:xfrm>
        </p:grpSpPr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96" y="1990"/>
              <a:ext cx="16110" cy="2970"/>
            </a:xfrm>
            <a:prstGeom prst="rect">
              <a:avLst/>
            </a:prstGeom>
          </p:spPr>
        </p:pic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84" y="2187"/>
              <a:ext cx="742" cy="600"/>
            </a:xfrm>
            <a:prstGeom prst="rect">
              <a:avLst/>
            </a:prstGeom>
          </p:spPr>
        </p:pic>
        <p:sp>
          <p:nvSpPr>
            <p:cNvPr id="14" name="文本框 13"/>
            <p:cNvSpPr txBox="1"/>
            <p:nvPr/>
          </p:nvSpPr>
          <p:spPr>
            <a:xfrm>
              <a:off x="2277" y="2187"/>
              <a:ext cx="649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  <a:endPara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65" fill="hold" display="1" masterRel="nextClick" afterEffect="1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endParaRPr lang="zh-CN" altLang="en-US"/>
          </a:p>
        </p:txBody>
      </p:sp>
      <p:pic>
        <p:nvPicPr>
          <p:cNvPr id="4" name="内容占位符 3" descr="pci_time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313940" y="1234440"/>
            <a:ext cx="5852160" cy="438912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353560" y="6042025"/>
            <a:ext cx="85915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(2) pci</a:t>
            </a:r>
            <a:endParaRPr lang="en-US" altLang="zh-CN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0" y="1424223"/>
            <a:ext cx="12209317" cy="1509052"/>
          </a:xfrm>
        </p:spPr>
        <p:txBody>
          <a:bodyPr>
            <a:normAutofit/>
          </a:bodyPr>
          <a:lstStyle/>
          <a:p>
            <a:r>
              <a:rPr lang="zh-CN" altLang="en-US" sz="4000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谢谢</a:t>
            </a:r>
            <a:br>
              <a:rPr lang="en-US" altLang="zh-CN" sz="4000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</a:br>
            <a:endParaRPr lang="zh-CN" altLang="en-US" sz="4000" b="1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3746327" y="3023484"/>
            <a:ext cx="4716661" cy="1655762"/>
          </a:xfrm>
        </p:spPr>
        <p:txBody>
          <a:bodyPr>
            <a:normAutofit/>
          </a:bodyPr>
          <a:lstStyle/>
          <a:p>
            <a:r>
              <a:rPr lang="zh-CN" altLang="en-US" b="1" dirty="0" smtClean="0">
                <a:solidFill>
                  <a:srgbClr val="C0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冯仁艳</a:t>
            </a:r>
            <a:endParaRPr lang="en-US" altLang="zh-CN" b="1" dirty="0" smtClean="0">
              <a:solidFill>
                <a:srgbClr val="C00000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en-US" altLang="zh-CN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renyan_feng@163.com</a:t>
            </a:r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/>
          <a:srcRect l="15728" t="5235" r="19923" b="7306"/>
          <a:stretch>
            <a:fillRect/>
          </a:stretch>
        </p:blipFill>
        <p:spPr>
          <a:xfrm>
            <a:off x="5402891" y="4614184"/>
            <a:ext cx="1259999" cy="1260000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665018" y="716973"/>
            <a:ext cx="6431973" cy="135082"/>
          </a:xfrm>
          <a:prstGeom prst="rect">
            <a:avLst/>
          </a:prstGeom>
          <a:gradFill>
            <a:gsLst>
              <a:gs pos="0">
                <a:srgbClr val="AD2D17"/>
              </a:gs>
              <a:gs pos="100000">
                <a:srgbClr val="A92F17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86697" y="347641"/>
            <a:ext cx="2468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贵州大学人工智能</a:t>
            </a:r>
            <a:r>
              <a:rPr lang="zh-CN" altLang="en-US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组会</a:t>
            </a:r>
            <a:endParaRPr lang="zh-CN" altLang="en-US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59"/>
    </mc:Choice>
    <mc:Fallback>
      <p:transition spd="slow" advTm="559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/>
              <a:t>更新（</a:t>
            </a:r>
            <a:r>
              <a:rPr lang="en-US" altLang="zh-CN"/>
              <a:t>update</a:t>
            </a:r>
            <a:r>
              <a:rPr lang="zh-CN" altLang="en-US"/>
              <a:t>）：</a:t>
            </a:r>
            <a:r>
              <a:rPr lang="zh-CN" altLang="en-US"/>
              <a:t>背景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30835" y="1289685"/>
            <a:ext cx="11535410" cy="5232400"/>
          </a:xfrm>
        </p:spPr>
        <p:txBody>
          <a:bodyPr/>
          <a:p>
            <a:r>
              <a:rPr lang="zh-CN" altLang="en-US">
                <a:sym typeface="+mn-ea"/>
              </a:rPr>
              <a:t>模型更新</a:t>
            </a:r>
            <a:r>
              <a:rPr lang="en-US" altLang="zh-CN">
                <a:sym typeface="+mn-ea"/>
              </a:rPr>
              <a:t>(model update)</a:t>
            </a:r>
            <a:endParaRPr lang="zh-CN" altLang="en-US">
              <a:sym typeface="+mn-ea"/>
            </a:endParaRPr>
          </a:p>
          <a:p>
            <a:pPr lvl="1"/>
            <a:r>
              <a:rPr lang="zh-CN" altLang="en-US">
                <a:sym typeface="+mn-ea"/>
              </a:rPr>
              <a:t>一种Theoretical Software Repair，</a:t>
            </a:r>
            <a:r>
              <a:rPr lang="en-US" altLang="zh-CN">
                <a:sym typeface="+mn-ea"/>
              </a:rPr>
              <a:t>[1]</a:t>
            </a:r>
            <a:r>
              <a:rPr lang="zh-CN" altLang="en-US">
                <a:sym typeface="+mn-ea"/>
              </a:rPr>
              <a:t>中将其与</a:t>
            </a:r>
            <a:endParaRPr lang="en-US" altLang="zh-CN">
              <a:sym typeface="+mn-ea"/>
            </a:endParaRPr>
          </a:p>
          <a:p>
            <a:pPr lvl="1"/>
            <a:r>
              <a:rPr lang="en-US" altLang="zh-CN"/>
              <a:t>LTL</a:t>
            </a:r>
            <a:r>
              <a:rPr lang="zh-CN" altLang="en-US"/>
              <a:t>中</a:t>
            </a:r>
            <a:endParaRPr lang="zh-CN" altLang="en-US"/>
          </a:p>
          <a:p>
            <a:pPr lvl="1"/>
            <a:r>
              <a:rPr lang="zh-CN" altLang="en-US"/>
              <a:t>一些只是修改转换关系的</a:t>
            </a:r>
            <a:r>
              <a:rPr lang="zh-CN" altLang="en-US"/>
              <a:t>文章</a:t>
            </a:r>
            <a:endParaRPr lang="zh-CN" altLang="en-US"/>
          </a:p>
          <a:p>
            <a:pPr lvl="1"/>
            <a:r>
              <a:rPr lang="en-US" altLang="zh-CN"/>
              <a:t>CTL</a:t>
            </a:r>
            <a:r>
              <a:rPr lang="zh-CN" altLang="en-US"/>
              <a:t>中，</a:t>
            </a:r>
            <a:r>
              <a:rPr lang="en-US" altLang="zh-CN"/>
              <a:t>Zhang</a:t>
            </a:r>
            <a:r>
              <a:rPr lang="zh-CN" altLang="en-US"/>
              <a:t>等人考虑从转换关系和状态两方面</a:t>
            </a:r>
            <a:r>
              <a:rPr lang="zh-CN" altLang="en-US"/>
              <a:t>修改模型</a:t>
            </a:r>
            <a:endParaRPr lang="zh-CN" altLang="en-US"/>
          </a:p>
          <a:p>
            <a:pPr lvl="1"/>
            <a:endParaRPr lang="zh-CN" altLang="en-US"/>
          </a:p>
          <a:p>
            <a:r>
              <a:rPr lang="zh-CN" altLang="en-US">
                <a:sym typeface="+mn-ea"/>
              </a:rPr>
              <a:t>知识更新（</a:t>
            </a:r>
            <a:r>
              <a:rPr lang="en-US" altLang="zh-CN">
                <a:sym typeface="+mn-ea"/>
              </a:rPr>
              <a:t>knowledge update</a:t>
            </a:r>
            <a:r>
              <a:rPr lang="zh-CN" altLang="en-US">
                <a:sym typeface="+mn-ea"/>
              </a:rPr>
              <a:t>）</a:t>
            </a:r>
            <a:endParaRPr lang="zh-CN" altLang="en-US">
              <a:sym typeface="+mn-ea"/>
            </a:endParaRPr>
          </a:p>
          <a:p>
            <a:pPr lvl="1"/>
            <a:r>
              <a:rPr lang="zh-CN" altLang="en-US">
                <a:sym typeface="+mn-ea"/>
              </a:rPr>
              <a:t>用新知道的知识更新已有的知识库。</a:t>
            </a:r>
            <a:endParaRPr lang="zh-CN" altLang="en-US"/>
          </a:p>
          <a:p>
            <a:pPr lvl="1"/>
            <a:r>
              <a:rPr lang="zh-CN" altLang="en-US">
                <a:sym typeface="+mn-ea"/>
              </a:rPr>
              <a:t>现在的问题是不知道新知识是什么？</a:t>
            </a:r>
            <a:endParaRPr lang="zh-CN" altLang="en-US"/>
          </a:p>
          <a:p>
            <a:pPr lvl="1"/>
            <a:r>
              <a:rPr lang="zh-CN" altLang="en-US">
                <a:sym typeface="+mn-ea"/>
              </a:rPr>
              <a:t>那么只有由</a:t>
            </a:r>
            <a:r>
              <a:rPr lang="en-US" altLang="zh-CN">
                <a:sym typeface="+mn-ea"/>
              </a:rPr>
              <a:t>M</a:t>
            </a:r>
            <a:r>
              <a:rPr lang="zh-CN" altLang="en-US">
                <a:sym typeface="+mn-ea"/>
              </a:rPr>
              <a:t>和</a:t>
            </a:r>
            <a:r>
              <a:rPr lang="en-US" altLang="zh-CN">
                <a:sym typeface="+mn-ea"/>
              </a:rPr>
              <a:t>\varphi</a:t>
            </a:r>
            <a:r>
              <a:rPr lang="zh-CN" altLang="en-US">
                <a:sym typeface="+mn-ea"/>
              </a:rPr>
              <a:t>确定应该对哪部分（哪些原子）修改，或者是计算</a:t>
            </a:r>
            <a:r>
              <a:rPr lang="en-US" altLang="zh-CN">
                <a:sym typeface="+mn-ea"/>
              </a:rPr>
              <a:t>WSC </a:t>
            </a:r>
            <a:r>
              <a:rPr lang="zh-CN" altLang="en-US">
                <a:sym typeface="+mn-ea"/>
              </a:rPr>
              <a:t>（反过来又来更新</a:t>
            </a:r>
            <a:r>
              <a:rPr lang="en-US" altLang="zh-CN">
                <a:sym typeface="+mn-ea"/>
              </a:rPr>
              <a:t>M</a:t>
            </a:r>
            <a:r>
              <a:rPr lang="zh-CN" altLang="en-US">
                <a:sym typeface="+mn-ea"/>
              </a:rPr>
              <a:t>）。</a:t>
            </a:r>
            <a:endParaRPr lang="zh-CN" altLang="en-US"/>
          </a:p>
          <a:p>
            <a:pPr lvl="1"/>
            <a:endParaRPr lang="zh-CN" altLang="en-US"/>
          </a:p>
          <a:p>
            <a:endParaRPr lang="zh-CN" altLang="en-US"/>
          </a:p>
          <a:p>
            <a:pPr marL="0" indent="0">
              <a:buNone/>
            </a:pP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6296025" y="574040"/>
            <a:ext cx="701611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所有这些技术都涉及到</a:t>
            </a:r>
            <a:r>
              <a:rPr lang="en-US" altLang="zh-CN"/>
              <a:t>“</a:t>
            </a:r>
            <a:r>
              <a:rPr lang="zh-CN" altLang="en-US"/>
              <a:t>极小</a:t>
            </a:r>
            <a:r>
              <a:rPr lang="en-US" altLang="zh-CN"/>
              <a:t>”</a:t>
            </a:r>
            <a:r>
              <a:rPr lang="zh-CN" altLang="en-US"/>
              <a:t>改变这个</a:t>
            </a:r>
            <a:r>
              <a:rPr lang="zh-CN" altLang="en-US"/>
              <a:t>概念</a:t>
            </a:r>
            <a:endParaRPr lang="zh-CN" altLang="en-US"/>
          </a:p>
          <a:p>
            <a:r>
              <a:rPr lang="zh-CN" altLang="en-US"/>
              <a:t>然而并没有提出如何计算这样的</a:t>
            </a:r>
            <a:r>
              <a:rPr lang="zh-CN" altLang="en-US" b="1"/>
              <a:t>极小子集（我们的工作）</a:t>
            </a:r>
            <a:r>
              <a:rPr lang="zh-CN" altLang="en-US"/>
              <a:t>。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30835" y="6056630"/>
            <a:ext cx="980567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[1] </a:t>
            </a:r>
            <a:r>
              <a:rPr lang="zh-CN" altLang="en-US"/>
              <a:t>Monperrus M. Automatic software repair: a bibliography[J]. ACM Computing Surveys (CSUR), 2018, 51(1): 1-24.</a:t>
            </a:r>
            <a:endParaRPr lang="zh-CN" alt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/>
              <a:t>定义（</a:t>
            </a:r>
            <a:r>
              <a:rPr lang="zh-CN" altLang="en-US"/>
              <a:t>极小子集）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p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30835" y="1289685"/>
            <a:ext cx="10954385" cy="224536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algn="l"/>
            <a:r>
              <a:rPr lang="zh-CN" altLang="en-US" sz="2800"/>
              <a:t>给定一个Kripke结构</a:t>
            </a:r>
            <a:r>
              <a:rPr lang="en-US" altLang="zh-CN" sz="2800"/>
              <a:t>   </a:t>
            </a:r>
            <a:r>
              <a:rPr lang="zh-CN" altLang="en-US" sz="2800"/>
              <a:t>和一个CTL公式</a:t>
            </a:r>
            <a:r>
              <a:rPr lang="en-US" altLang="zh-CN" sz="2800"/>
              <a:t>   </a:t>
            </a:r>
            <a:r>
              <a:rPr lang="zh-CN" altLang="en-US" sz="2800"/>
              <a:t>。如果一个原子命题的集合满足</a:t>
            </a:r>
            <a:r>
              <a:rPr lang="zh-CN" altLang="en-US" sz="2800"/>
              <a:t>以下条件:</a:t>
            </a:r>
            <a:endParaRPr lang="zh-CN" altLang="en-US" sz="2800"/>
          </a:p>
          <a:p>
            <a:pPr algn="l"/>
            <a:r>
              <a:rPr lang="zh-CN" altLang="en-US" sz="2800"/>
              <a:t>(1)</a:t>
            </a:r>
            <a:r>
              <a:rPr lang="en-US" altLang="zh-CN" sz="2800"/>
              <a:t>    </a:t>
            </a:r>
            <a:r>
              <a:rPr lang="zh-CN" altLang="en-US" sz="2800"/>
              <a:t>是</a:t>
            </a:r>
            <a:r>
              <a:rPr lang="en-US" altLang="zh-CN" sz="2800"/>
              <a:t>         </a:t>
            </a:r>
            <a:r>
              <a:rPr lang="zh-CN" altLang="en-US" sz="2800"/>
              <a:t>的子集；</a:t>
            </a:r>
            <a:endParaRPr lang="zh-CN" altLang="en-US" sz="2800"/>
          </a:p>
          <a:p>
            <a:pPr algn="l"/>
            <a:r>
              <a:rPr lang="zh-CN" altLang="en-US" sz="2800"/>
              <a:t>(2)</a:t>
            </a:r>
            <a:r>
              <a:rPr lang="en-US" altLang="zh-CN" sz="2800"/>
              <a:t> </a:t>
            </a:r>
            <a:r>
              <a:rPr lang="zh-CN" altLang="en-US" sz="2800"/>
              <a:t>对于任意</a:t>
            </a:r>
            <a:r>
              <a:rPr lang="zh-CN" altLang="en-US" sz="2800">
                <a:sym typeface="+mn-ea"/>
              </a:rPr>
              <a:t>的</a:t>
            </a:r>
            <a:r>
              <a:rPr lang="en-US" altLang="zh-CN" sz="2800"/>
              <a:t>   </a:t>
            </a:r>
            <a:r>
              <a:rPr lang="zh-CN" altLang="en-US" sz="2800"/>
              <a:t>的真子集</a:t>
            </a:r>
            <a:r>
              <a:rPr lang="en-US" altLang="zh-CN" sz="2800"/>
              <a:t>    </a:t>
            </a:r>
            <a:r>
              <a:rPr lang="zh-CN" altLang="en-US" sz="2800"/>
              <a:t>，</a:t>
            </a:r>
            <a:r>
              <a:rPr lang="en-US" altLang="zh-CN" sz="2800"/>
              <a:t> </a:t>
            </a:r>
            <a:endParaRPr lang="zh-CN" altLang="en-US" sz="2800"/>
          </a:p>
          <a:p>
            <a:pPr algn="l"/>
            <a:r>
              <a:rPr lang="zh-CN" altLang="en-US" sz="2800">
                <a:sym typeface="+mn-ea"/>
              </a:rPr>
              <a:t>则称</a:t>
            </a:r>
            <a:r>
              <a:rPr lang="en-US" altLang="zh-CN" sz="2800">
                <a:sym typeface="+mn-ea"/>
              </a:rPr>
              <a:t>   </a:t>
            </a:r>
            <a:r>
              <a:rPr lang="zh-CN" altLang="en-US" sz="2800">
                <a:sym typeface="+mn-ea"/>
              </a:rPr>
              <a:t>是使</a:t>
            </a:r>
            <a:r>
              <a:rPr lang="en-US" altLang="zh-CN" sz="2800">
                <a:sym typeface="+mn-ea"/>
              </a:rPr>
              <a:t>                  </a:t>
            </a:r>
            <a:r>
              <a:rPr lang="zh-CN" altLang="en-US" sz="2800">
                <a:sym typeface="+mn-ea"/>
              </a:rPr>
              <a:t>成立的极小子集，记为</a:t>
            </a:r>
            <a:r>
              <a:rPr lang="en-US" altLang="zh-CN" sz="2800">
                <a:sym typeface="+mn-ea"/>
              </a:rPr>
              <a:t>                   </a:t>
            </a:r>
            <a:r>
              <a:rPr lang="zh-CN" altLang="en-US" sz="2800">
                <a:sym typeface="+mn-ea"/>
              </a:rPr>
              <a:t>。</a:t>
            </a:r>
            <a:endParaRPr lang="zh-CN" altLang="en-US" sz="2800">
              <a:sym typeface="+mn-ea"/>
            </a:endParaRPr>
          </a:p>
        </p:txBody>
      </p:sp>
      <p:graphicFrame>
        <p:nvGraphicFramePr>
          <p:cNvPr id="4" name="Object 12"/>
          <p:cNvGraphicFramePr>
            <a:graphicFrameLocks noChangeAspect="1"/>
          </p:cNvGraphicFramePr>
          <p:nvPr/>
        </p:nvGraphicFramePr>
        <p:xfrm>
          <a:off x="3601720" y="1425575"/>
          <a:ext cx="377190" cy="3244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" name="" r:id="rId1" imgW="177800" imgH="152400" progId="Equation.DSMT4">
                  <p:embed/>
                </p:oleObj>
              </mc:Choice>
              <mc:Fallback>
                <p:oleObj name="" r:id="rId1" imgW="177800" imgH="152400" progId="Equation.DSMT4">
                  <p:embed/>
                  <p:pic>
                    <p:nvPicPr>
                      <p:cNvPr id="0" name="图片 7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601720" y="1425575"/>
                        <a:ext cx="377190" cy="32448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13"/>
          <p:cNvGraphicFramePr>
            <a:graphicFrameLocks noChangeAspect="1"/>
          </p:cNvGraphicFramePr>
          <p:nvPr/>
        </p:nvGraphicFramePr>
        <p:xfrm>
          <a:off x="6396990" y="1425575"/>
          <a:ext cx="278130" cy="3340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" name="" r:id="rId3" imgW="127000" imgH="151765" progId="Equation.DSMT4">
                  <p:embed/>
                </p:oleObj>
              </mc:Choice>
              <mc:Fallback>
                <p:oleObj name="" r:id="rId3" imgW="127000" imgH="151765" progId="Equation.DSMT4">
                  <p:embed/>
                  <p:pic>
                    <p:nvPicPr>
                      <p:cNvPr id="0" name="图片 8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396990" y="1425575"/>
                        <a:ext cx="278130" cy="33401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14"/>
          <p:cNvGraphicFramePr>
            <a:graphicFrameLocks noChangeAspect="1"/>
          </p:cNvGraphicFramePr>
          <p:nvPr/>
        </p:nvGraphicFramePr>
        <p:xfrm>
          <a:off x="10895330" y="1373505"/>
          <a:ext cx="326390" cy="3860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" name="" r:id="rId5" imgW="139700" imgH="165100" progId="Equation.DSMT4">
                  <p:embed/>
                </p:oleObj>
              </mc:Choice>
              <mc:Fallback>
                <p:oleObj name="" r:id="rId5" imgW="139700" imgH="165100" progId="Equation.DSMT4">
                  <p:embed/>
                  <p:pic>
                    <p:nvPicPr>
                      <p:cNvPr id="0" name="图片 9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895330" y="1373505"/>
                        <a:ext cx="326390" cy="38608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4"/>
          <p:cNvGraphicFramePr>
            <a:graphicFrameLocks noChangeAspect="1"/>
          </p:cNvGraphicFramePr>
          <p:nvPr/>
        </p:nvGraphicFramePr>
        <p:xfrm>
          <a:off x="986790" y="2219325"/>
          <a:ext cx="326390" cy="3860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" name="" r:id="rId7" imgW="139700" imgH="165100" progId="Equation.DSMT4">
                  <p:embed/>
                </p:oleObj>
              </mc:Choice>
              <mc:Fallback>
                <p:oleObj name="" r:id="rId7" imgW="139700" imgH="165100" progId="Equation.DSMT4">
                  <p:embed/>
                  <p:pic>
                    <p:nvPicPr>
                      <p:cNvPr id="0" name="图片 9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86790" y="2219325"/>
                        <a:ext cx="326390" cy="38608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9"/>
          <p:cNvGraphicFramePr>
            <a:graphicFrameLocks noChangeAspect="1"/>
          </p:cNvGraphicFramePr>
          <p:nvPr/>
        </p:nvGraphicFramePr>
        <p:xfrm>
          <a:off x="1659255" y="2219325"/>
          <a:ext cx="908050" cy="4133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" name="" r:id="rId8" imgW="419100" imgH="190500" progId="Equation.DSMT4">
                  <p:embed/>
                </p:oleObj>
              </mc:Choice>
              <mc:Fallback>
                <p:oleObj name="" r:id="rId8" imgW="419100" imgH="190500" progId="Equation.DSMT4">
                  <p:embed/>
                  <p:pic>
                    <p:nvPicPr>
                      <p:cNvPr id="0" name="图片 12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659255" y="2219325"/>
                        <a:ext cx="908050" cy="41338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/>
          <p:cNvGraphicFramePr>
            <a:graphicFrameLocks noChangeAspect="1"/>
          </p:cNvGraphicFramePr>
          <p:nvPr/>
        </p:nvGraphicFramePr>
        <p:xfrm>
          <a:off x="2680970" y="2661285"/>
          <a:ext cx="326390" cy="3860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" name="" r:id="rId10" imgW="139700" imgH="165100" progId="Equation.DSMT4">
                  <p:embed/>
                </p:oleObj>
              </mc:Choice>
              <mc:Fallback>
                <p:oleObj name="" r:id="rId10" imgW="139700" imgH="165100" progId="Equation.DSMT4">
                  <p:embed/>
                  <p:pic>
                    <p:nvPicPr>
                      <p:cNvPr id="0" name="图片 9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680970" y="2661285"/>
                        <a:ext cx="326390" cy="38608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21"/>
          <p:cNvGraphicFramePr>
            <a:graphicFrameLocks noChangeAspect="1"/>
          </p:cNvGraphicFramePr>
          <p:nvPr/>
        </p:nvGraphicFramePr>
        <p:xfrm>
          <a:off x="4512310" y="2670175"/>
          <a:ext cx="441960" cy="4121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" name="" r:id="rId11" imgW="177800" imgH="165100" progId="Equation.DSMT4">
                  <p:embed/>
                </p:oleObj>
              </mc:Choice>
              <mc:Fallback>
                <p:oleObj name="" r:id="rId11" imgW="177800" imgH="165100" progId="Equation.DSMT4">
                  <p:embed/>
                  <p:pic>
                    <p:nvPicPr>
                      <p:cNvPr id="0" name="图片 15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512310" y="2670175"/>
                        <a:ext cx="441960" cy="41211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22"/>
          <p:cNvGraphicFramePr>
            <a:graphicFrameLocks noChangeAspect="1"/>
          </p:cNvGraphicFramePr>
          <p:nvPr/>
        </p:nvGraphicFramePr>
        <p:xfrm>
          <a:off x="5081905" y="2601595"/>
          <a:ext cx="2033270" cy="4457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" name="" r:id="rId13" imgW="926465" imgH="203200" progId="Equation.DSMT4">
                  <p:embed/>
                </p:oleObj>
              </mc:Choice>
              <mc:Fallback>
                <p:oleObj name="" r:id="rId13" imgW="926465" imgH="203200" progId="Equation.DSMT4">
                  <p:embed/>
                  <p:pic>
                    <p:nvPicPr>
                      <p:cNvPr id="0" name="图片 16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5081905" y="2601595"/>
                        <a:ext cx="2033270" cy="44577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14"/>
          <p:cNvGraphicFramePr>
            <a:graphicFrameLocks noChangeAspect="1"/>
          </p:cNvGraphicFramePr>
          <p:nvPr/>
        </p:nvGraphicFramePr>
        <p:xfrm>
          <a:off x="1139825" y="3091815"/>
          <a:ext cx="326390" cy="3860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" name="" r:id="rId15" imgW="139700" imgH="165100" progId="Equation.DSMT4">
                  <p:embed/>
                </p:oleObj>
              </mc:Choice>
              <mc:Fallback>
                <p:oleObj name="" r:id="rId15" imgW="139700" imgH="165100" progId="Equation.DSMT4">
                  <p:embed/>
                  <p:pic>
                    <p:nvPicPr>
                      <p:cNvPr id="0" name="图片 9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139825" y="3091815"/>
                        <a:ext cx="326390" cy="38608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16"/>
          <p:cNvGraphicFramePr>
            <a:graphicFrameLocks noChangeAspect="1"/>
          </p:cNvGraphicFramePr>
          <p:nvPr/>
        </p:nvGraphicFramePr>
        <p:xfrm>
          <a:off x="2165985" y="3082290"/>
          <a:ext cx="1879600" cy="4425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" name="" r:id="rId16" imgW="862965" imgH="203200" progId="Equation.DSMT4">
                  <p:embed/>
                </p:oleObj>
              </mc:Choice>
              <mc:Fallback>
                <p:oleObj name="" r:id="rId16" imgW="862965" imgH="203200" progId="Equation.DSMT4">
                  <p:embed/>
                  <p:pic>
                    <p:nvPicPr>
                      <p:cNvPr id="0" name="图片 20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2165985" y="3082290"/>
                        <a:ext cx="1879600" cy="44259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ct 17"/>
          <p:cNvGraphicFramePr>
            <a:graphicFrameLocks noChangeAspect="1"/>
          </p:cNvGraphicFramePr>
          <p:nvPr/>
        </p:nvGraphicFramePr>
        <p:xfrm>
          <a:off x="7603490" y="3045460"/>
          <a:ext cx="1917700" cy="479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" name="" r:id="rId18" imgW="761365" imgH="190500" progId="Equation.DSMT4">
                  <p:embed/>
                </p:oleObj>
              </mc:Choice>
              <mc:Fallback>
                <p:oleObj name="" r:id="rId18" imgW="761365" imgH="190500" progId="Equation.DSMT4">
                  <p:embed/>
                  <p:pic>
                    <p:nvPicPr>
                      <p:cNvPr id="0" name="图片 21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7603490" y="3045460"/>
                        <a:ext cx="1917700" cy="4794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/>
              <a:t>背景</a:t>
            </a:r>
            <a:endParaRPr lang="zh-CN" altLang="en-US"/>
          </a:p>
        </p:txBody>
      </p:sp>
      <p:graphicFrame>
        <p:nvGraphicFramePr>
          <p:cNvPr id="10" name="内容占位符 9"/>
          <p:cNvGraphicFramePr>
            <a:graphicFrameLocks noChangeAspect="1"/>
          </p:cNvGraphicFramePr>
          <p:nvPr>
            <p:ph idx="1"/>
          </p:nvPr>
        </p:nvGraphicFramePr>
        <p:xfrm>
          <a:off x="877570" y="1381125"/>
          <a:ext cx="3125470" cy="29635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" name="" r:id="rId1" imgW="3869690" imgH="3669030" progId="Visio.Drawing.15">
                  <p:embed/>
                </p:oleObj>
              </mc:Choice>
              <mc:Fallback>
                <p:oleObj name="" r:id="rId1" imgW="3869690" imgH="3669030" progId="Visio.Drawing.15">
                  <p:embed/>
                  <p:pic>
                    <p:nvPicPr>
                      <p:cNvPr id="0" name="图片 10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877570" y="1381125"/>
                        <a:ext cx="3125470" cy="29635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13"/>
          <p:cNvGraphicFramePr/>
          <p:nvPr/>
        </p:nvGraphicFramePr>
        <p:xfrm>
          <a:off x="694690" y="4640580"/>
          <a:ext cx="3158490" cy="20643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" name="" r:id="rId3" imgW="3735705" imgH="2453005" progId="Visio.Drawing.15">
                  <p:embed/>
                </p:oleObj>
              </mc:Choice>
              <mc:Fallback>
                <p:oleObj name="" r:id="rId3" imgW="3735705" imgH="2453005" progId="Visio.Drawing.15">
                  <p:embed/>
                  <p:pic>
                    <p:nvPicPr>
                      <p:cNvPr id="0" name="图片 1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94690" y="4640580"/>
                        <a:ext cx="3158490" cy="20643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对象 17"/>
          <p:cNvGraphicFramePr/>
          <p:nvPr/>
        </p:nvGraphicFramePr>
        <p:xfrm>
          <a:off x="5253990" y="5450840"/>
          <a:ext cx="4305935" cy="1120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" name="" r:id="rId5" imgW="5073650" imgH="1349375" progId="Visio.Drawing.15">
                  <p:embed/>
                </p:oleObj>
              </mc:Choice>
              <mc:Fallback>
                <p:oleObj name="" r:id="rId5" imgW="5073650" imgH="1349375" progId="Visio.Drawing.15">
                  <p:embed/>
                  <p:pic>
                    <p:nvPicPr>
                      <p:cNvPr id="0" name="图片 18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253990" y="5450840"/>
                        <a:ext cx="4305935" cy="11207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文本框 19"/>
          <p:cNvSpPr txBox="1"/>
          <p:nvPr/>
        </p:nvSpPr>
        <p:spPr>
          <a:xfrm>
            <a:off x="4959985" y="1227455"/>
            <a:ext cx="7150100" cy="19532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6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模型检测（Model Checking）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171450" indent="-171450" fontAlgn="auto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1980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年被 Clarke和Emerson提出；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171450" indent="-171450" fontAlgn="auto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性质用命题时态逻辑描述；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171450" indent="-171450" fontAlgn="auto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系统被模拟为有限状态自动机；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171450" indent="-171450" fontAlgn="auto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证明过程是穷举的搜索状态空间；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171450" indent="-171450" fontAlgn="auto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是软件测试或者模拟的补充。</a:t>
            </a:r>
            <a:endParaRPr lang="en-US" altLang="zh-CN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4959985" y="3601085"/>
            <a:ext cx="5414645" cy="1414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6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模型检测的优点</a:t>
            </a:r>
            <a:endParaRPr lang="zh-CN" altLang="en-US" sz="1600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171450" indent="-171450">
              <a:buFont typeface="Wingdings" panose="05000000000000000000" charset="0"/>
              <a:buChar char="l"/>
            </a:pP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没有证明过程；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171450" indent="-171450">
              <a:buFont typeface="Wingdings" panose="05000000000000000000" charset="0"/>
              <a:buChar char="l"/>
            </a:pP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快（与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其他严格的证明方法）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；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171450" indent="-171450">
              <a:buFont typeface="Wingdings" panose="05000000000000000000" charset="0"/>
              <a:buChar char="l"/>
            </a:pP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产生负例（counterexamples）；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171450" indent="-171450">
              <a:buFont typeface="Wingdings" panose="05000000000000000000" charset="0"/>
              <a:buChar char="l"/>
            </a:pP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逻辑描述语言能容易的描述并发系统的性质。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5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0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0" grpId="1"/>
      <p:bldP spid="21" grpId="0"/>
      <p:bldP spid="21" grpId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>
                <a:sym typeface="+mn-ea"/>
              </a:rPr>
              <a:t>实例：交通灯（</a:t>
            </a:r>
            <a:r>
              <a:rPr lang="en-US" altLang="zh-CN">
                <a:sym typeface="+mn-ea"/>
              </a:rPr>
              <a:t>2</a:t>
            </a:r>
            <a:r>
              <a:rPr lang="zh-CN" altLang="en-US">
                <a:sym typeface="+mn-ea"/>
              </a:rPr>
              <a:t>）</a:t>
            </a:r>
            <a:br>
              <a:rPr lang="zh-CN" altLang="en-US">
                <a:sym typeface="+mn-ea"/>
              </a:rPr>
            </a:b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166495" y="1299845"/>
            <a:ext cx="9859010" cy="488759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8245" y="1383030"/>
            <a:ext cx="219075" cy="31432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圆角矩形 9"/>
          <p:cNvSpPr/>
          <p:nvPr/>
        </p:nvSpPr>
        <p:spPr>
          <a:xfrm>
            <a:off x="1066799" y="2343736"/>
            <a:ext cx="7207185" cy="470516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圆角矩形 11"/>
          <p:cNvSpPr/>
          <p:nvPr/>
        </p:nvSpPr>
        <p:spPr>
          <a:xfrm>
            <a:off x="1066798" y="4492101"/>
            <a:ext cx="7207185" cy="472222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圆角矩形 10"/>
          <p:cNvSpPr/>
          <p:nvPr/>
        </p:nvSpPr>
        <p:spPr>
          <a:xfrm>
            <a:off x="1066799" y="4002670"/>
            <a:ext cx="7207185" cy="470516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圆角矩形 8"/>
          <p:cNvSpPr/>
          <p:nvPr/>
        </p:nvSpPr>
        <p:spPr>
          <a:xfrm>
            <a:off x="1066800" y="1818505"/>
            <a:ext cx="7207185" cy="470516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圆角矩形 4"/>
          <p:cNvSpPr/>
          <p:nvPr/>
        </p:nvSpPr>
        <p:spPr>
          <a:xfrm>
            <a:off x="568171" y="2868967"/>
            <a:ext cx="7705817" cy="47051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圆角矩形 5"/>
          <p:cNvSpPr/>
          <p:nvPr/>
        </p:nvSpPr>
        <p:spPr>
          <a:xfrm>
            <a:off x="568170" y="3498060"/>
            <a:ext cx="7705817" cy="47051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圆角矩形 6"/>
          <p:cNvSpPr/>
          <p:nvPr/>
        </p:nvSpPr>
        <p:spPr>
          <a:xfrm>
            <a:off x="568169" y="5019038"/>
            <a:ext cx="7705817" cy="47051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568168" y="5630463"/>
            <a:ext cx="7705817" cy="47051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圆角矩形 3"/>
          <p:cNvSpPr/>
          <p:nvPr/>
        </p:nvSpPr>
        <p:spPr>
          <a:xfrm>
            <a:off x="568171" y="1322773"/>
            <a:ext cx="7705817" cy="47051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b="1" dirty="0"/>
              <a:t>目录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latin typeface="仿宋" panose="02010609060101010101" pitchFamily="49" charset="-122"/>
                <a:ea typeface="仿宋" panose="02010609060101010101" pitchFamily="49" charset="-122"/>
              </a:rPr>
              <a:t>立项依据</a:t>
            </a:r>
            <a:endParaRPr lang="en-US" altLang="zh-CN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dirty="0" smtClean="0">
                <a:latin typeface="仿宋" panose="02010609060101010101" pitchFamily="49" charset="-122"/>
                <a:ea typeface="仿宋" panose="02010609060101010101" pitchFamily="49" charset="-122"/>
              </a:rPr>
              <a:t>研究背景及意义</a:t>
            </a:r>
            <a:endParaRPr lang="en-US" altLang="zh-CN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国内外</a:t>
            </a:r>
            <a:r>
              <a:rPr lang="zh-CN" altLang="en-US" dirty="0" smtClean="0">
                <a:latin typeface="仿宋" panose="02010609060101010101" pitchFamily="49" charset="-122"/>
                <a:ea typeface="仿宋" panose="02010609060101010101" pitchFamily="49" charset="-122"/>
              </a:rPr>
              <a:t>研究进展</a:t>
            </a:r>
            <a:endParaRPr lang="en-US" altLang="zh-CN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b="1" dirty="0" smtClean="0">
                <a:latin typeface="仿宋" panose="02010609060101010101" pitchFamily="49" charset="-122"/>
                <a:ea typeface="仿宋" panose="02010609060101010101" pitchFamily="49" charset="-122"/>
              </a:rPr>
              <a:t>研究内容、目标和拟解决的关键科学问题</a:t>
            </a:r>
            <a:endParaRPr lang="zh-CN" altLang="en-US" b="1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latin typeface="仿宋" panose="02010609060101010101" pitchFamily="49" charset="-122"/>
                <a:ea typeface="仿宋" panose="02010609060101010101" pitchFamily="49" charset="-122"/>
              </a:rPr>
              <a:t>研究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方案与</a:t>
            </a:r>
            <a:r>
              <a:rPr lang="zh-CN" altLang="en-US" dirty="0" smtClean="0">
                <a:latin typeface="仿宋" panose="02010609060101010101" pitchFamily="49" charset="-122"/>
                <a:ea typeface="仿宋" panose="02010609060101010101" pitchFamily="49" charset="-122"/>
              </a:rPr>
              <a:t>可行性分析</a:t>
            </a:r>
            <a:endParaRPr lang="en-US" altLang="zh-CN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研究方案与技术路线</a:t>
            </a:r>
            <a:endParaRPr lang="zh-CN" altLang="en-US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可行性分析</a:t>
            </a:r>
            <a:r>
              <a:rPr lang="zh-CN" altLang="en-US" dirty="0" smtClean="0">
                <a:latin typeface="仿宋" panose="02010609060101010101" pitchFamily="49" charset="-122"/>
                <a:ea typeface="仿宋" panose="02010609060101010101" pitchFamily="49" charset="-122"/>
              </a:rPr>
              <a:t>与研究基础</a:t>
            </a:r>
            <a:endParaRPr lang="zh-CN" altLang="en-US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latin typeface="仿宋" panose="02010609060101010101" pitchFamily="49" charset="-122"/>
                <a:ea typeface="仿宋" panose="02010609060101010101" pitchFamily="49" charset="-122"/>
              </a:rPr>
              <a:t>研究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特色与创新之处</a:t>
            </a:r>
            <a:endParaRPr lang="zh-CN" altLang="en-US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研究进度</a:t>
            </a:r>
            <a:r>
              <a:rPr lang="zh-CN" altLang="en-US" dirty="0" smtClean="0">
                <a:latin typeface="仿宋" panose="02010609060101010101" pitchFamily="49" charset="-122"/>
                <a:ea typeface="仿宋" panose="02010609060101010101" pitchFamily="49" charset="-122"/>
              </a:rPr>
              <a:t>安排</a:t>
            </a:r>
            <a:endParaRPr lang="en-US" altLang="zh-CN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/>
            <a:r>
              <a:rPr lang="zh-CN" altLang="zh-CN" b="1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研究背景及意义</a:t>
            </a:r>
            <a:r>
              <a:rPr lang="zh-CN" altLang="en-US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lang="zh-CN" altLang="en-US" sz="2700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系统的正确性极为重要</a:t>
            </a:r>
            <a:endParaRPr lang="zh-CN" altLang="zh-CN" sz="2700" b="1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30787" y="1289674"/>
            <a:ext cx="11693837" cy="4887289"/>
          </a:xfrm>
        </p:spPr>
        <p:txBody>
          <a:bodyPr/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b="1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由软件故障引起的重大</a:t>
            </a:r>
            <a:r>
              <a:rPr lang="zh-CN" altLang="en-US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损失</a:t>
            </a:r>
            <a:r>
              <a:rPr lang="en-US" altLang="zh-CN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</a:t>
            </a:r>
            <a:endParaRPr lang="en-US" altLang="zh-CN" b="1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653647" y="6480547"/>
            <a:ext cx="3202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C0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系统故障引起的系列灾难现场</a:t>
            </a:r>
            <a:endParaRPr lang="zh-CN" altLang="en-US" dirty="0">
              <a:solidFill>
                <a:srgbClr val="C00000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697383" y="6295881"/>
            <a:ext cx="5032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C0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系统正确对国防、太空勘测和交通运输至关重要</a:t>
            </a:r>
            <a:endParaRPr lang="zh-CN" altLang="en-US" dirty="0">
              <a:solidFill>
                <a:srgbClr val="C00000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697383" y="1560315"/>
            <a:ext cx="4935985" cy="4678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en-US" altLang="zh-CN" sz="20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1991</a:t>
            </a:r>
            <a:r>
              <a:rPr lang="zh-CN" altLang="en-US" sz="20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年海湾战争中</a:t>
            </a:r>
            <a:r>
              <a:rPr lang="zh-CN" altLang="en-US" sz="20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，美国</a:t>
            </a:r>
            <a:r>
              <a:rPr lang="zh-CN" altLang="en-US" sz="20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爱国者导弹系统没能拦截住飞入伊拉克境内的飞毛腿导弹。该导弹毁掉了美国的一个</a:t>
            </a:r>
            <a:r>
              <a:rPr lang="zh-CN" altLang="en-US" sz="20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军营、</a:t>
            </a:r>
            <a:r>
              <a:rPr lang="en-US" altLang="zh-CN" sz="20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28</a:t>
            </a:r>
            <a:r>
              <a:rPr lang="zh-CN" altLang="en-US" sz="20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名士兵死亡，</a:t>
            </a:r>
            <a:r>
              <a:rPr lang="en-US" altLang="zh-CN" sz="20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100</a:t>
            </a:r>
            <a:r>
              <a:rPr lang="zh-CN" altLang="en-US" sz="20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人</a:t>
            </a:r>
            <a:r>
              <a:rPr lang="zh-CN" altLang="en-US" sz="20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受伤</a:t>
            </a:r>
            <a:r>
              <a:rPr lang="en-US" altLang="zh-CN" sz="2000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——</a:t>
            </a:r>
            <a:r>
              <a:rPr lang="zh-CN" altLang="en-US" sz="2000" b="1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软件的舍入错误</a:t>
            </a:r>
            <a:endParaRPr lang="en-US" altLang="zh-CN" sz="2000" b="1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n"/>
            </a:pPr>
            <a:r>
              <a:rPr lang="en-US" altLang="zh-CN" sz="20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1996</a:t>
            </a:r>
            <a:r>
              <a:rPr lang="zh-CN" altLang="en-US" sz="20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年，阿丽亚娜</a:t>
            </a:r>
            <a:r>
              <a:rPr lang="en-US" altLang="zh-CN" sz="20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5</a:t>
            </a:r>
            <a:r>
              <a:rPr lang="zh-CN" altLang="en-US" sz="20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型</a:t>
            </a:r>
            <a:r>
              <a:rPr lang="zh-CN" altLang="en-US" sz="2000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运载火箭</a:t>
            </a:r>
            <a:r>
              <a:rPr lang="zh-CN" altLang="en-US" sz="20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因软件引发的问题导致其与其他卫星在瞬间</a:t>
            </a:r>
            <a:r>
              <a:rPr lang="zh-CN" altLang="en-US" sz="2000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灰飞烟灭</a:t>
            </a:r>
            <a:r>
              <a:rPr lang="en-US" altLang="zh-CN" sz="2000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——</a:t>
            </a:r>
            <a:r>
              <a:rPr lang="zh-CN" altLang="en-US" sz="2000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不同飞行条件下代码重用</a:t>
            </a:r>
            <a:endParaRPr lang="en-US" altLang="zh-CN" sz="2000" b="1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n"/>
            </a:pPr>
            <a:r>
              <a:rPr lang="en-US" altLang="zh-CN" sz="20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1999</a:t>
            </a:r>
            <a:r>
              <a:rPr lang="zh-CN" altLang="en-US" sz="20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年，由于</a:t>
            </a:r>
            <a:r>
              <a:rPr lang="zh-CN" altLang="en-US" sz="2000" b="1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用错度量单位</a:t>
            </a:r>
            <a:r>
              <a:rPr lang="zh-CN" altLang="en-US" sz="20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引起</a:t>
            </a:r>
            <a:r>
              <a:rPr lang="zh-CN" altLang="en-US" sz="2000" b="1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火星探测器坠毁</a:t>
            </a:r>
            <a:r>
              <a:rPr lang="zh-CN" altLang="en-US" sz="20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造成了</a:t>
            </a:r>
            <a:r>
              <a:rPr lang="en-US" altLang="zh-CN" sz="20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3.27</a:t>
            </a:r>
            <a:r>
              <a:rPr lang="zh-CN" altLang="en-US" sz="20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亿美元的</a:t>
            </a:r>
            <a:r>
              <a:rPr lang="zh-CN" altLang="en-US" sz="20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损失</a:t>
            </a:r>
            <a:r>
              <a:rPr lang="en-US" altLang="zh-CN" sz="2000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——</a:t>
            </a:r>
            <a:r>
              <a:rPr lang="zh-CN" altLang="en-US" sz="2000" b="1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用错度量单位</a:t>
            </a:r>
            <a:endParaRPr lang="en-US" altLang="zh-CN" sz="20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n"/>
            </a:pPr>
            <a:r>
              <a:rPr lang="en-US" altLang="zh-CN" sz="20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2011</a:t>
            </a:r>
            <a:r>
              <a:rPr lang="zh-CN" altLang="en-US" sz="20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年，温州</a:t>
            </a:r>
            <a:r>
              <a:rPr lang="en-US" altLang="zh-CN" sz="2000" b="1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7.23</a:t>
            </a:r>
            <a:r>
              <a:rPr lang="zh-CN" altLang="en-US" sz="2000" b="1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动车事故</a:t>
            </a:r>
            <a:r>
              <a:rPr lang="zh-CN" altLang="en-US" sz="20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导</a:t>
            </a:r>
            <a:r>
              <a:rPr lang="zh-CN" altLang="en-US" sz="20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致许多</a:t>
            </a:r>
            <a:r>
              <a:rPr lang="zh-CN" altLang="en-US" sz="20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人失去</a:t>
            </a:r>
            <a:r>
              <a:rPr lang="zh-CN" altLang="en-US" sz="20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生命</a:t>
            </a:r>
            <a:r>
              <a:rPr lang="en-US" altLang="zh-CN" sz="2000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——</a:t>
            </a:r>
            <a:r>
              <a:rPr lang="zh-CN" altLang="en-US" sz="20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由于</a:t>
            </a:r>
            <a:r>
              <a:rPr lang="zh-CN" altLang="en-US" sz="2000" b="1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信号设备</a:t>
            </a:r>
            <a:r>
              <a:rPr lang="zh-CN" altLang="en-US" sz="20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在设计上存在严重的缺陷</a:t>
            </a:r>
            <a:r>
              <a:rPr lang="zh-CN" altLang="en-US" sz="20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导致</a:t>
            </a:r>
            <a:endParaRPr lang="en-US" altLang="zh-CN" sz="20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n"/>
            </a:pPr>
            <a:r>
              <a:rPr lang="en-US" altLang="zh-CN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… …</a:t>
            </a:r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9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8605" y="2087794"/>
            <a:ext cx="2380555" cy="20297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7203" y="4270159"/>
            <a:ext cx="2461957" cy="2139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640" y="4194864"/>
            <a:ext cx="2734591" cy="221466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640" y="2082491"/>
            <a:ext cx="2734591" cy="2023597"/>
          </a:xfrm>
          <a:prstGeom prst="rect">
            <a:avLst/>
          </a:prstGeom>
        </p:spPr>
      </p:pic>
      <p:cxnSp>
        <p:nvCxnSpPr>
          <p:cNvPr id="14" name="直接连接符 13"/>
          <p:cNvCxnSpPr/>
          <p:nvPr/>
        </p:nvCxnSpPr>
        <p:spPr>
          <a:xfrm flipV="1">
            <a:off x="10502283" y="2824570"/>
            <a:ext cx="1003177" cy="770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7044570" y="3129278"/>
            <a:ext cx="883189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 flipV="1">
            <a:off x="8060924" y="4030462"/>
            <a:ext cx="2942947" cy="887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 flipV="1">
            <a:off x="7053448" y="4944862"/>
            <a:ext cx="1566769" cy="1775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 flipV="1">
            <a:off x="8637973" y="5556474"/>
            <a:ext cx="2716567" cy="982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 flipV="1">
            <a:off x="7080082" y="5868140"/>
            <a:ext cx="2037286" cy="1862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custDataLst>
      <p:tags r:id="rId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8663"/>
    </mc:Choice>
    <mc:Fallback>
      <p:transition spd="slow" advTm="686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/>
          <p:cNvSpPr/>
          <p:nvPr/>
        </p:nvSpPr>
        <p:spPr>
          <a:xfrm>
            <a:off x="189178" y="4298805"/>
            <a:ext cx="11214333" cy="2433544"/>
          </a:xfrm>
          <a:prstGeom prst="rect">
            <a:avLst/>
          </a:prstGeom>
          <a:ln w="28575">
            <a:solidFill>
              <a:srgbClr val="0020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189178" y="1251754"/>
            <a:ext cx="11214333" cy="2974132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zh-CN" b="1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研究背景及意义</a:t>
            </a:r>
            <a:r>
              <a:rPr lang="zh-CN" altLang="en-US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lang="zh-CN" altLang="en-US" sz="2700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形式化验证为系统的正确提供了有力依据</a:t>
            </a:r>
            <a:endParaRPr lang="zh-CN" altLang="en-US" sz="2700" b="1" dirty="0">
              <a:solidFill>
                <a:srgbClr val="C00000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lnSpc>
                    <a:spcPct val="130000"/>
                  </a:lnSpc>
                  <a:buFont typeface="Wingdings" panose="05000000000000000000" pitchFamily="2" charset="2"/>
                  <a:buChar char="p"/>
                </a:pPr>
                <a:r>
                  <a:rPr lang="zh-CN" altLang="en-US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自动定理证明</a:t>
                </a:r>
                <a:r>
                  <a:rPr lang="zh-CN" altLang="en-US" sz="2400" dirty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（</a:t>
                </a:r>
                <a:r>
                  <a:rPr lang="en-US" altLang="zh-CN" sz="2400" dirty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Automated theorem proving</a:t>
                </a:r>
                <a:r>
                  <a:rPr lang="zh-CN" altLang="en-US" sz="2400" dirty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）</a:t>
                </a:r>
                <a:endParaRPr lang="en-US" altLang="zh-CN" sz="2400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pPr lvl="1">
                  <a:lnSpc>
                    <a:spcPct val="130000"/>
                  </a:lnSpc>
                  <a:buFont typeface="Wingdings" panose="05000000000000000000" pitchFamily="2" charset="2"/>
                  <a:buChar char="p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𝑖𝑚𝑝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𝑠𝑝𝑒𝑐</m:t>
                        </m:r>
                      </m:sub>
                    </m:sSub>
                  </m:oMath>
                </a14:m>
                <a:r>
                  <a:rPr lang="en-US" altLang="zh-CN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或</a:t>
                </a:r>
                <a:r>
                  <a:rPr lang="en-US" altLang="zh-CN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𝑖𝑚𝑝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↔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𝑠𝑝𝑒𝑐</m:t>
                        </m:r>
                      </m:sub>
                    </m:sSub>
                  </m:oMath>
                </a14:m>
                <a:endParaRPr lang="en-US" altLang="zh-CN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pPr lvl="1">
                  <a:lnSpc>
                    <a:spcPct val="130000"/>
                  </a:lnSpc>
                  <a:buFont typeface="Wingdings" panose="05000000000000000000" pitchFamily="2" charset="2"/>
                  <a:buChar char="p"/>
                </a:pPr>
                <a:endParaRPr lang="en-US" altLang="zh-CN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457200" lvl="1" indent="0">
                  <a:lnSpc>
                    <a:spcPct val="130000"/>
                  </a:lnSpc>
                  <a:buNone/>
                </a:pPr>
                <a:endParaRPr lang="en-US" altLang="zh-CN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457200" lvl="1" indent="0">
                  <a:lnSpc>
                    <a:spcPct val="130000"/>
                  </a:lnSpc>
                  <a:buNone/>
                </a:pPr>
                <a:endParaRPr lang="en-US" altLang="zh-CN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457200" lvl="1" indent="0">
                  <a:lnSpc>
                    <a:spcPct val="130000"/>
                  </a:lnSpc>
                  <a:buNone/>
                </a:pPr>
                <a:endParaRPr lang="en-US" altLang="zh-CN" sz="1100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30000"/>
                  </a:lnSpc>
                  <a:buFont typeface="Wingdings" panose="05000000000000000000" pitchFamily="2" charset="2"/>
                  <a:buChar char="p"/>
                </a:pPr>
                <a:r>
                  <a:rPr lang="zh-CN" altLang="en-US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模型检测（</a:t>
                </a:r>
                <a:r>
                  <a:rPr lang="en-US" altLang="zh-CN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Model Checking</a:t>
                </a:r>
                <a:r>
                  <a:rPr lang="zh-CN" altLang="en-US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）</a:t>
                </a:r>
                <a:endParaRPr lang="en-US" altLang="zh-CN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pPr lvl="1">
                  <a:lnSpc>
                    <a:spcPct val="130000"/>
                  </a:lnSpc>
                  <a:buFont typeface="Wingdings" panose="05000000000000000000" pitchFamily="2" charset="2"/>
                  <a:buChar char="p"/>
                </a:pP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altLang="zh-CN" b="1" i="1" dirty="0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𝑴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⊨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𝑠𝑝𝑒𝑐</m:t>
                        </m:r>
                      </m:sub>
                    </m:sSub>
                  </m:oMath>
                </a14:m>
                <a:endParaRPr lang="en-US" altLang="zh-CN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 l="-5" t="-13" r="4" b="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矩形 7"/>
          <p:cNvSpPr/>
          <p:nvPr/>
        </p:nvSpPr>
        <p:spPr>
          <a:xfrm>
            <a:off x="189178" y="6169605"/>
            <a:ext cx="118184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zh-CN" altLang="en-US" sz="14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7910976" y="1492756"/>
            <a:ext cx="2727795" cy="2030686"/>
            <a:chOff x="8034295" y="1299221"/>
            <a:chExt cx="2727795" cy="2030686"/>
          </a:xfrm>
        </p:grpSpPr>
        <p:sp>
          <p:nvSpPr>
            <p:cNvPr id="9" name="左大括号 8"/>
            <p:cNvSpPr/>
            <p:nvPr/>
          </p:nvSpPr>
          <p:spPr>
            <a:xfrm>
              <a:off x="8034295" y="1376817"/>
              <a:ext cx="452762" cy="1864310"/>
            </a:xfrm>
            <a:prstGeom prst="leftBrac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0" name="圆角矩形 9"/>
            <p:cNvSpPr/>
            <p:nvPr/>
          </p:nvSpPr>
          <p:spPr>
            <a:xfrm>
              <a:off x="8569305" y="1299221"/>
              <a:ext cx="2192785" cy="477855"/>
            </a:xfrm>
            <a:prstGeom prst="round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消解 </a:t>
              </a:r>
              <a:r>
                <a:rPr lang="en-US" altLang="zh-CN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(Resolution)</a:t>
              </a:r>
              <a:endParaRPr lang="zh-CN" altLang="en-US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1" name="圆角矩形 10"/>
            <p:cNvSpPr/>
            <p:nvPr/>
          </p:nvSpPr>
          <p:spPr>
            <a:xfrm>
              <a:off x="8569304" y="2075882"/>
              <a:ext cx="2192785" cy="477855"/>
            </a:xfrm>
            <a:prstGeom prst="round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表推理（</a:t>
              </a:r>
              <a:r>
                <a:rPr lang="en-US" altLang="zh-CN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Tableau</a:t>
              </a:r>
              <a:r>
                <a:rPr lang="zh-CN" altLang="en-US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）</a:t>
              </a:r>
              <a:endParaRPr lang="zh-CN" altLang="en-US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2" name="圆角矩形 11"/>
            <p:cNvSpPr/>
            <p:nvPr/>
          </p:nvSpPr>
          <p:spPr>
            <a:xfrm>
              <a:off x="8569304" y="2852052"/>
              <a:ext cx="2192785" cy="477855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Hoare</a:t>
              </a:r>
              <a:r>
                <a:rPr lang="zh-CN" altLang="en-US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三元组</a:t>
              </a:r>
              <a:endParaRPr lang="zh-CN" altLang="en-US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7" name="组合 66"/>
          <p:cNvGrpSpPr/>
          <p:nvPr/>
        </p:nvGrpSpPr>
        <p:grpSpPr>
          <a:xfrm>
            <a:off x="1396980" y="2566236"/>
            <a:ext cx="8358334" cy="1582924"/>
            <a:chOff x="278394" y="2538391"/>
            <a:chExt cx="8358334" cy="1582924"/>
          </a:xfrm>
        </p:grpSpPr>
        <p:sp>
          <p:nvSpPr>
            <p:cNvPr id="13" name="圆角矩形 12"/>
            <p:cNvSpPr/>
            <p:nvPr/>
          </p:nvSpPr>
          <p:spPr>
            <a:xfrm>
              <a:off x="278394" y="2864597"/>
              <a:ext cx="2460682" cy="659047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Hoare</a:t>
              </a:r>
              <a:r>
                <a:rPr lang="zh-CN" altLang="en-US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三元组</a:t>
              </a:r>
              <a:r>
                <a:rPr lang="en-US" altLang="zh-CN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:</a:t>
              </a:r>
              <a:r>
                <a:rPr lang="en-US" altLang="zh-CN" noProof="1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{</a:t>
              </a:r>
              <a:r>
                <a:rPr lang="en-US" altLang="zh-CN" noProof="1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P} S {Q}</a:t>
              </a:r>
              <a:endParaRPr lang="zh-CN" altLang="en-US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3364639" y="2864598"/>
              <a:ext cx="2576127" cy="70501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最弱前</a:t>
              </a:r>
              <a:r>
                <a:rPr lang="zh-CN" altLang="en-US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件（</a:t>
              </a:r>
              <a:r>
                <a:rPr lang="en-US" altLang="zh-CN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WP</a:t>
              </a:r>
              <a:r>
                <a:rPr lang="zh-CN" altLang="en-US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）演算</a:t>
              </a:r>
              <a:r>
                <a:rPr lang="en-US" altLang="zh-CN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[1]  </a:t>
              </a:r>
              <a:endParaRPr lang="zh-CN" altLang="en-US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5" name="右箭头 14"/>
            <p:cNvSpPr/>
            <p:nvPr/>
          </p:nvSpPr>
          <p:spPr>
            <a:xfrm>
              <a:off x="2813022" y="3067212"/>
              <a:ext cx="452761" cy="158256"/>
            </a:xfrm>
            <a:prstGeom prst="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6" name="圆角矩形 15"/>
            <p:cNvSpPr/>
            <p:nvPr/>
          </p:nvSpPr>
          <p:spPr>
            <a:xfrm>
              <a:off x="6545160" y="2538391"/>
              <a:ext cx="2086252" cy="541538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负例产生</a:t>
              </a:r>
              <a:r>
                <a:rPr lang="en-US" altLang="zh-CN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[2]</a:t>
              </a:r>
              <a:endParaRPr lang="zh-CN" altLang="en-US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7" name="圆角矩形 16"/>
            <p:cNvSpPr/>
            <p:nvPr/>
          </p:nvSpPr>
          <p:spPr>
            <a:xfrm>
              <a:off x="6550476" y="3384072"/>
              <a:ext cx="2086252" cy="541538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系统精化</a:t>
              </a:r>
              <a:r>
                <a:rPr lang="en-US" altLang="zh-CN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[3]</a:t>
              </a:r>
              <a:endParaRPr lang="zh-CN" altLang="en-US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8" name="右箭头 17"/>
            <p:cNvSpPr/>
            <p:nvPr/>
          </p:nvSpPr>
          <p:spPr>
            <a:xfrm rot="20471510">
              <a:off x="6028726" y="2932842"/>
              <a:ext cx="457127" cy="13943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9" name="右箭头 18"/>
            <p:cNvSpPr/>
            <p:nvPr/>
          </p:nvSpPr>
          <p:spPr>
            <a:xfrm rot="971313">
              <a:off x="6029609" y="3380470"/>
              <a:ext cx="470457" cy="13524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20" name="肘形连接符 19"/>
            <p:cNvCxnSpPr>
              <a:stCxn id="13" idx="2"/>
              <a:endCxn id="14" idx="2"/>
            </p:cNvCxnSpPr>
            <p:nvPr/>
          </p:nvCxnSpPr>
          <p:spPr>
            <a:xfrm rot="16200000" flipH="1">
              <a:off x="3057734" y="1974645"/>
              <a:ext cx="45970" cy="3143968"/>
            </a:xfrm>
            <a:prstGeom prst="bentConnector3">
              <a:avLst>
                <a:gd name="adj1" fmla="val 597281"/>
              </a:avLst>
            </a:prstGeom>
            <a:ln w="28575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21" name="文本框 20"/>
            <p:cNvSpPr txBox="1"/>
            <p:nvPr/>
          </p:nvSpPr>
          <p:spPr>
            <a:xfrm flipH="1">
              <a:off x="2392227" y="3474984"/>
              <a:ext cx="152061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>
                  <a:solidFill>
                    <a:schemeClr val="accent2">
                      <a:lumMod val="75000"/>
                    </a:schemeClr>
                  </a:solidFill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程序终止、</a:t>
              </a:r>
              <a:endParaRPr lang="en-US" altLang="zh-CN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endParaRPr>
            </a:p>
            <a:p>
              <a:r>
                <a:rPr lang="zh-CN" altLang="en-US" dirty="0" smtClean="0">
                  <a:solidFill>
                    <a:schemeClr val="accent2">
                      <a:lumMod val="75000"/>
                    </a:schemeClr>
                  </a:solidFill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寻找不变式</a:t>
              </a:r>
              <a:endParaRPr lang="zh-CN" alt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22" name="文本框 21"/>
          <p:cNvSpPr txBox="1"/>
          <p:nvPr/>
        </p:nvSpPr>
        <p:spPr>
          <a:xfrm>
            <a:off x="1013507" y="6253548"/>
            <a:ext cx="428819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noProof="1" smtClean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如何计算反应式系统的WP</a:t>
            </a:r>
            <a:r>
              <a:rPr lang="en-US" altLang="zh-CN" sz="2400" noProof="1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?</a:t>
            </a:r>
            <a:endParaRPr lang="zh-CN" altLang="en-US" sz="2400" noProof="1">
              <a:ln w="22225">
                <a:solidFill>
                  <a:schemeClr val="accent2"/>
                </a:solidFill>
                <a:prstDash val="solid"/>
              </a:ln>
              <a:solidFill>
                <a:srgbClr val="FF0000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endParaRPr lang="zh-CN" altLang="en-US" sz="20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30787" y="5814626"/>
            <a:ext cx="70727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反应式系统</a:t>
            </a:r>
            <a:r>
              <a:rPr lang="en-US" altLang="zh-CN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(reactive system</a:t>
            </a:r>
            <a:r>
              <a:rPr lang="en-US" altLang="zh-CN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)</a:t>
            </a:r>
            <a:r>
              <a:rPr lang="zh-CN" altLang="en-US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：是</a:t>
            </a:r>
            <a:r>
              <a:rPr lang="zh-CN" altLang="en-US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指与环境有着持续不断交互的</a:t>
            </a:r>
            <a:r>
              <a:rPr lang="zh-CN" altLang="en-US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系统。</a:t>
            </a:r>
            <a:endParaRPr lang="zh-CN" altLang="en-US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0" name="椭圆形标注 29"/>
          <p:cNvSpPr/>
          <p:nvPr/>
        </p:nvSpPr>
        <p:spPr>
          <a:xfrm>
            <a:off x="10250773" y="5106536"/>
            <a:ext cx="955461" cy="340628"/>
          </a:xfrm>
          <a:prstGeom prst="wedgeEllipseCallout">
            <a:avLst>
              <a:gd name="adj1" fmla="val -19937"/>
              <a:gd name="adj2" fmla="val 10226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 WP</a:t>
            </a:r>
            <a:r>
              <a:rPr lang="zh-CN" altLang="en-US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？</a:t>
            </a:r>
            <a:endParaRPr lang="zh-CN" altLang="en-US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grpSp>
        <p:nvGrpSpPr>
          <p:cNvPr id="70" name="组合 69"/>
          <p:cNvGrpSpPr/>
          <p:nvPr/>
        </p:nvGrpSpPr>
        <p:grpSpPr>
          <a:xfrm>
            <a:off x="6789935" y="4524466"/>
            <a:ext cx="4354461" cy="2068043"/>
            <a:chOff x="6789935" y="4524466"/>
            <a:chExt cx="4354461" cy="2068043"/>
          </a:xfrm>
        </p:grpSpPr>
        <p:sp>
          <p:nvSpPr>
            <p:cNvPr id="33" name="梯形 32"/>
            <p:cNvSpPr/>
            <p:nvPr/>
          </p:nvSpPr>
          <p:spPr>
            <a:xfrm>
              <a:off x="9228522" y="6221691"/>
              <a:ext cx="707135" cy="370818"/>
            </a:xfrm>
            <a:prstGeom prst="trapezoid">
              <a:avLst/>
            </a:prstGeom>
            <a:gradFill flip="none" rotWithShape="1">
              <a:gsLst>
                <a:gs pos="0">
                  <a:schemeClr val="accent5">
                    <a:tint val="66000"/>
                    <a:satMod val="160000"/>
                  </a:schemeClr>
                </a:gs>
                <a:gs pos="50000">
                  <a:schemeClr val="accent5">
                    <a:tint val="44500"/>
                    <a:satMod val="160000"/>
                  </a:schemeClr>
                </a:gs>
                <a:gs pos="100000">
                  <a:schemeClr val="accent5">
                    <a:tint val="23500"/>
                    <a:satMod val="160000"/>
                  </a:schemeClr>
                </a:gs>
              </a:gsLst>
              <a:lin ang="18900000" scaled="1"/>
              <a:tileRect/>
            </a:gra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False</a:t>
              </a:r>
              <a:endParaRPr lang="zh-CN" alt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" name="椭圆 28"/>
            <p:cNvSpPr/>
            <p:nvPr/>
          </p:nvSpPr>
          <p:spPr>
            <a:xfrm>
              <a:off x="7598983" y="5290110"/>
              <a:ext cx="1729416" cy="867720"/>
            </a:xfrm>
            <a:prstGeom prst="ellipse">
              <a:avLst/>
            </a:prstGeom>
            <a:gradFill flip="none" rotWithShape="1">
              <a:gsLst>
                <a:gs pos="0">
                  <a:srgbClr val="B9A1A1">
                    <a:shade val="30000"/>
                    <a:satMod val="115000"/>
                  </a:srgbClr>
                </a:gs>
                <a:gs pos="50000">
                  <a:srgbClr val="B9A1A1">
                    <a:shade val="67500"/>
                    <a:satMod val="115000"/>
                  </a:srgbClr>
                </a:gs>
                <a:gs pos="100000">
                  <a:srgbClr val="B9A1A1">
                    <a:shade val="100000"/>
                    <a:satMod val="115000"/>
                  </a:srgbClr>
                </a:gs>
              </a:gsLst>
              <a:lin ang="2700000" scaled="1"/>
              <a:tileRect/>
            </a:gradFill>
            <a:ln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Model</a:t>
              </a:r>
              <a:endPara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Checker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梯形 31"/>
            <p:cNvSpPr/>
            <p:nvPr/>
          </p:nvSpPr>
          <p:spPr>
            <a:xfrm>
              <a:off x="6971190" y="6203049"/>
              <a:ext cx="678751" cy="364357"/>
            </a:xfrm>
            <a:prstGeom prst="trapezoid">
              <a:avLst/>
            </a:prstGeom>
            <a:gradFill flip="none" rotWithShape="1">
              <a:gsLst>
                <a:gs pos="0">
                  <a:schemeClr val="accent5">
                    <a:tint val="66000"/>
                    <a:satMod val="160000"/>
                  </a:schemeClr>
                </a:gs>
                <a:gs pos="50000">
                  <a:schemeClr val="accent5">
                    <a:tint val="44500"/>
                    <a:satMod val="160000"/>
                  </a:schemeClr>
                </a:gs>
                <a:gs pos="100000">
                  <a:schemeClr val="accent5">
                    <a:tint val="23500"/>
                    <a:satMod val="160000"/>
                  </a:schemeClr>
                </a:gs>
              </a:gsLst>
              <a:lin ang="18900000" scaled="1"/>
              <a:tileRect/>
            </a:gra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True</a:t>
              </a:r>
              <a:endParaRPr lang="zh-CN" alt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5" name="直接连接符 34"/>
            <p:cNvCxnSpPr/>
            <p:nvPr/>
          </p:nvCxnSpPr>
          <p:spPr>
            <a:xfrm>
              <a:off x="7969619" y="4793909"/>
              <a:ext cx="1037487" cy="1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直接箭头连接符 36"/>
            <p:cNvCxnSpPr>
              <a:endCxn id="29" idx="0"/>
            </p:cNvCxnSpPr>
            <p:nvPr/>
          </p:nvCxnSpPr>
          <p:spPr>
            <a:xfrm flipH="1">
              <a:off x="8463691" y="4786914"/>
              <a:ext cx="4114" cy="503196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直接箭头连接符 40"/>
            <p:cNvCxnSpPr>
              <a:stCxn id="32" idx="3"/>
              <a:endCxn id="33" idx="1"/>
            </p:cNvCxnSpPr>
            <p:nvPr/>
          </p:nvCxnSpPr>
          <p:spPr>
            <a:xfrm>
              <a:off x="7604396" y="6385228"/>
              <a:ext cx="1670478" cy="21872"/>
            </a:xfrm>
            <a:prstGeom prst="straightConnector1">
              <a:avLst/>
            </a:prstGeom>
            <a:ln w="19050"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直接连接符 42"/>
            <p:cNvCxnSpPr>
              <a:stCxn id="29" idx="4"/>
            </p:cNvCxnSpPr>
            <p:nvPr/>
          </p:nvCxnSpPr>
          <p:spPr>
            <a:xfrm>
              <a:off x="8463691" y="6157830"/>
              <a:ext cx="4114" cy="229939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9" name="矩形 48"/>
            <p:cNvSpPr/>
            <p:nvPr/>
          </p:nvSpPr>
          <p:spPr>
            <a:xfrm>
              <a:off x="6789935" y="4527211"/>
              <a:ext cx="1161989" cy="49715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tint val="66000"/>
                    <a:satMod val="160000"/>
                  </a:schemeClr>
                </a:gs>
                <a:gs pos="50000">
                  <a:schemeClr val="accent2">
                    <a:tint val="44500"/>
                    <a:satMod val="160000"/>
                  </a:schemeClr>
                </a:gs>
                <a:gs pos="100000">
                  <a:schemeClr val="accent2">
                    <a:tint val="23500"/>
                    <a:satMod val="160000"/>
                  </a:schemeClr>
                </a:gs>
              </a:gsLst>
              <a:lin ang="5400000" scaled="1"/>
              <a:tileRect/>
            </a:gra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System</a:t>
              </a:r>
              <a:endParaRPr lang="en-US" altLang="zh-CN" sz="1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r>
                <a:rPr lang="en-US" altLang="zh-CN" sz="1400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Model</a:t>
              </a:r>
              <a:endParaRPr lang="zh-CN" alt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8989351" y="4524466"/>
              <a:ext cx="1125642" cy="49715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tint val="66000"/>
                    <a:satMod val="160000"/>
                  </a:schemeClr>
                </a:gs>
                <a:gs pos="50000">
                  <a:schemeClr val="accent2">
                    <a:tint val="44500"/>
                    <a:satMod val="160000"/>
                  </a:schemeClr>
                </a:gs>
                <a:gs pos="100000">
                  <a:schemeClr val="accent2">
                    <a:tint val="23500"/>
                    <a:satMod val="160000"/>
                  </a:schemeClr>
                </a:gs>
              </a:gsLst>
              <a:lin ang="2700000" scaled="1"/>
              <a:tileRect/>
            </a:gra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Property</a:t>
              </a:r>
              <a:endParaRPr lang="en-US" altLang="zh-CN" sz="1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r>
                <a:rPr lang="en-US" altLang="zh-CN" sz="1400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Specification</a:t>
              </a:r>
              <a:endParaRPr lang="zh-CN" alt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7" name="正五边形 56"/>
            <p:cNvSpPr/>
            <p:nvPr/>
          </p:nvSpPr>
          <p:spPr>
            <a:xfrm>
              <a:off x="10163618" y="5586437"/>
              <a:ext cx="980778" cy="510249"/>
            </a:xfrm>
            <a:prstGeom prst="pentagon">
              <a:avLst/>
            </a:prstGeom>
            <a:gradFill flip="none" rotWithShape="1">
              <a:gsLst>
                <a:gs pos="0">
                  <a:schemeClr val="accent6">
                    <a:tint val="66000"/>
                    <a:satMod val="160000"/>
                  </a:schemeClr>
                </a:gs>
                <a:gs pos="50000">
                  <a:schemeClr val="accent6">
                    <a:tint val="44500"/>
                    <a:satMod val="160000"/>
                  </a:schemeClr>
                </a:gs>
                <a:gs pos="100000">
                  <a:schemeClr val="accent6">
                    <a:tint val="23500"/>
                    <a:satMod val="160000"/>
                  </a:schemeClr>
                </a:gs>
              </a:gsLst>
              <a:lin ang="16200000" scaled="1"/>
              <a:tileRect/>
            </a:gra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900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Counter</a:t>
              </a:r>
              <a:endParaRPr lang="en-US" altLang="zh-CN" sz="9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r>
                <a:rPr lang="en-US" altLang="zh-CN" sz="900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Example</a:t>
              </a:r>
              <a:endParaRPr lang="zh-CN" altLang="en-US" sz="9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66" name="肘形连接符 65"/>
            <p:cNvCxnSpPr>
              <a:stCxn id="33" idx="3"/>
              <a:endCxn id="57" idx="3"/>
            </p:cNvCxnSpPr>
            <p:nvPr/>
          </p:nvCxnSpPr>
          <p:spPr>
            <a:xfrm flipV="1">
              <a:off x="9889305" y="6096686"/>
              <a:ext cx="764702" cy="310414"/>
            </a:xfrm>
            <a:prstGeom prst="bentConnector2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2105"/>
    </mc:Choice>
    <mc:Fallback>
      <p:transition spd="slow" advTm="1621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4" grpId="0"/>
      <p:bldP spid="30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矩形 52"/>
          <p:cNvSpPr/>
          <p:nvPr/>
        </p:nvSpPr>
        <p:spPr>
          <a:xfrm>
            <a:off x="7219858" y="2070168"/>
            <a:ext cx="4927751" cy="2927960"/>
          </a:xfrm>
          <a:prstGeom prst="rect">
            <a:avLst/>
          </a:prstGeom>
          <a:ln w="28575">
            <a:solidFill>
              <a:schemeClr val="accent1">
                <a:lumMod val="75000"/>
              </a:schemeClr>
            </a:solidFill>
            <a:prstDash val="dash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zh-CN" b="1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研究背景及意义</a:t>
            </a:r>
            <a:r>
              <a:rPr lang="zh-CN" altLang="en-US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lang="zh-CN" altLang="en-US" sz="2700" b="1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知识表示与</a:t>
            </a:r>
            <a:r>
              <a:rPr lang="zh-CN" altLang="en-US" sz="2700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推理（</a:t>
            </a:r>
            <a:r>
              <a:rPr lang="en-US" altLang="zh-CN" sz="2700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KR</a:t>
            </a:r>
            <a:r>
              <a:rPr lang="zh-CN" altLang="en-US" sz="2700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）中的</a:t>
            </a:r>
            <a:r>
              <a:rPr lang="en-US" altLang="zh-CN" sz="2700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SNC</a:t>
            </a:r>
            <a:r>
              <a:rPr lang="zh-CN" altLang="en-US" sz="2700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和</a:t>
            </a:r>
            <a:r>
              <a:rPr lang="en-US" altLang="zh-CN" sz="2700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WSC</a:t>
            </a:r>
            <a:endParaRPr lang="zh-CN" altLang="en-US" sz="27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endParaRPr lang="en-US" altLang="zh-CN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endParaRPr lang="en-US" altLang="zh-CN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endParaRPr lang="en-US" altLang="zh-CN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文本框 24"/>
              <p:cNvSpPr txBox="1"/>
              <p:nvPr/>
            </p:nvSpPr>
            <p:spPr>
              <a:xfrm>
                <a:off x="330787" y="1289674"/>
                <a:ext cx="9623394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p"/>
                </a:pPr>
                <a:r>
                  <a:rPr lang="zh-CN" altLang="en-US" dirty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最强必要条件（</a:t>
                </a:r>
                <a:r>
                  <a:rPr lang="en-US" altLang="zh-CN" dirty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SNC</a:t>
                </a:r>
                <a:r>
                  <a:rPr lang="zh-CN" altLang="en-US" dirty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）和最弱充分条件（</a:t>
                </a:r>
                <a:r>
                  <a:rPr lang="en-US" altLang="zh-CN" dirty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WSC</a:t>
                </a:r>
                <a:r>
                  <a:rPr lang="zh-CN" altLang="en-US" dirty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）分别用于描述给定理论下的最一般的结果（</a:t>
                </a:r>
                <a:r>
                  <a:rPr lang="en-US" altLang="zh-CN" dirty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consequence</a:t>
                </a:r>
                <a:r>
                  <a:rPr lang="zh-CN" altLang="en-US" dirty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）和最一般的诱因（</a:t>
                </a:r>
                <a:r>
                  <a:rPr lang="en-US" altLang="zh-CN" dirty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abduction</a:t>
                </a:r>
                <a:r>
                  <a:rPr lang="zh-CN" altLang="en-US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）</a:t>
                </a:r>
                <a:r>
                  <a:rPr lang="en-US" altLang="zh-CN" dirty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[4]</a:t>
                </a:r>
                <a:r>
                  <a:rPr lang="zh-CN" altLang="en-US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。满足下面两个条件的</a:t>
                </a:r>
                <a14:m>
                  <m:oMath xmlns:m="http://schemas.openxmlformats.org/officeDocument/2006/math"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zh-CN" altLang="en-US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称为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zh-CN" altLang="en-US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在理论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zh-CN" altLang="en-US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下的</a:t>
                </a:r>
                <a:r>
                  <a:rPr lang="zh-CN" altLang="en-US" b="1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最强必要条件</a:t>
                </a:r>
                <a:r>
                  <a:rPr lang="zh-CN" altLang="en-US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（</a:t>
                </a:r>
                <a:r>
                  <a:rPr lang="en-US" altLang="zh-CN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SNC</a:t>
                </a:r>
                <a:r>
                  <a:rPr lang="zh-CN" altLang="en-US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）</a:t>
                </a:r>
                <a:r>
                  <a:rPr lang="en-US" altLang="zh-CN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:</a:t>
                </a:r>
                <a:endParaRPr lang="en-US" altLang="zh-CN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r>
                  <a:rPr lang="en-US" altLang="zh-CN" dirty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      (1)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⊨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⊃ </m:t>
                    </m:r>
                    <m:r>
                      <a:rPr lang="zh-CN" alt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altLang="zh-CN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;</a:t>
                </a:r>
                <a:endParaRPr lang="en-US" altLang="zh-CN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r>
                  <a:rPr lang="en-US" altLang="zh-CN" dirty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      (2)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zh-CN" alt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zh-CN" altLang="en-US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⊨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⊃ </m:t>
                    </m:r>
                    <m:r>
                      <a:rPr lang="zh-CN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altLang="zh-CN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, there is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⊨</m:t>
                    </m:r>
                    <m:r>
                      <a:rPr lang="zh-CN" alt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⊃ </m:t>
                    </m:r>
                    <m:r>
                      <a:rPr lang="zh-CN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altLang="zh-CN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.</a:t>
                </a:r>
                <a:endParaRPr lang="zh-CN" altLang="en-US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5" name="文本框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787" y="1289674"/>
                <a:ext cx="9623394" cy="1477328"/>
              </a:xfrm>
              <a:prstGeom prst="rect">
                <a:avLst/>
              </a:prstGeom>
              <a:blipFill rotWithShape="1">
                <a:blip r:embed="rId1"/>
                <a:stretch>
                  <a:fillRect l="-6" t="-42" r="6" b="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文本框 25"/>
              <p:cNvSpPr txBox="1"/>
              <p:nvPr/>
            </p:nvSpPr>
            <p:spPr>
              <a:xfrm>
                <a:off x="330787" y="3199647"/>
                <a:ext cx="9623394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p"/>
                </a:pPr>
                <a:r>
                  <a:rPr lang="zh-CN" altLang="en-US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满足下面两个条件的</a:t>
                </a:r>
                <a14:m>
                  <m:oMath xmlns:m="http://schemas.openxmlformats.org/officeDocument/2006/math">
                    <m:r>
                      <a:rPr lang="zh-CN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</m:oMath>
                </a14:m>
                <a:r>
                  <a:rPr lang="zh-CN" altLang="en-US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称为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zh-CN" altLang="en-US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在理论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zh-CN" altLang="en-US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下的</a:t>
                </a:r>
                <a:r>
                  <a:rPr lang="zh-CN" altLang="en-US" b="1" dirty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最弱充分条件</a:t>
                </a:r>
                <a:r>
                  <a:rPr lang="zh-CN" altLang="en-US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（</a:t>
                </a:r>
                <a:r>
                  <a:rPr lang="en-US" altLang="zh-CN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WSC</a:t>
                </a:r>
                <a:r>
                  <a:rPr lang="zh-CN" altLang="en-US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）</a:t>
                </a:r>
                <a:r>
                  <a:rPr lang="en-US" altLang="zh-CN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:</a:t>
                </a:r>
                <a:endParaRPr lang="en-US" altLang="zh-CN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r>
                  <a:rPr lang="en-US" altLang="zh-CN" dirty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      (1)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⊨</m:t>
                    </m:r>
                    <m:r>
                      <a:rPr lang="zh-CN" alt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⊃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altLang="zh-CN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;</a:t>
                </a:r>
                <a:endParaRPr lang="en-US" altLang="zh-CN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r>
                  <a:rPr lang="en-US" altLang="zh-CN" dirty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      (2)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zh-CN" alt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zh-CN" altLang="en-US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⊨</m:t>
                    </m:r>
                    <m:r>
                      <a:rPr lang="zh-CN" alt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⊃</m:t>
                    </m:r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altLang="zh-CN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, there is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⊨</m:t>
                    </m:r>
                    <m:r>
                      <a:rPr lang="zh-CN" alt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⊃ </m:t>
                    </m:r>
                    <m:r>
                      <a:rPr lang="zh-CN" alt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</m:oMath>
                </a14:m>
                <a:r>
                  <a:rPr lang="en-US" altLang="zh-CN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.</a:t>
                </a:r>
                <a:endParaRPr lang="en-US" altLang="zh-CN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endParaRPr lang="zh-CN" altLang="en-US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6" name="文本框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787" y="3199647"/>
                <a:ext cx="9623394" cy="1200329"/>
              </a:xfrm>
              <a:prstGeom prst="rect">
                <a:avLst/>
              </a:prstGeom>
              <a:blipFill rotWithShape="1">
                <a:blip r:embed="rId2"/>
                <a:stretch>
                  <a:fillRect l="-6" t="-43" r="6" b="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框 3"/>
              <p:cNvSpPr txBox="1"/>
              <p:nvPr/>
            </p:nvSpPr>
            <p:spPr>
              <a:xfrm>
                <a:off x="330787" y="4391456"/>
                <a:ext cx="6889071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p"/>
                </a:pPr>
                <a:r>
                  <a:rPr lang="zh-CN" altLang="en-US" b="1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遗忘理论</a:t>
                </a:r>
                <a:r>
                  <a:rPr lang="zh-CN" altLang="en-US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（</a:t>
                </a:r>
                <a:r>
                  <a:rPr lang="en-US" altLang="zh-CN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Forgetting</a:t>
                </a:r>
                <a:r>
                  <a:rPr lang="zh-CN" altLang="en-US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）：</a:t>
                </a:r>
                <a:r>
                  <a:rPr lang="zh-CN" altLang="zh-CN" dirty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在一阶逻辑中，从公式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zh-CN" altLang="zh-CN" dirty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中遗忘掉一个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n</m:t>
                    </m:r>
                  </m:oMath>
                </a14:m>
                <a:r>
                  <a:rPr lang="zh-CN" altLang="zh-CN" dirty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元谓词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zh-CN" altLang="zh-CN" dirty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的结果是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pitchFamily="18" charset="0"/>
                      </a:rPr>
                      <m:t>∃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altLang="zh-CN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𝜑</m:t>
                    </m:r>
                    <m:r>
                      <a:rPr lang="en-US" altLang="zh-CN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CN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altLang="zh-CN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zh-CN" altLang="zh-CN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，即将</a:t>
                </a:r>
                <a:r>
                  <a:rPr lang="zh-CN" altLang="zh-CN" dirty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公式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zh-CN" altLang="zh-CN" dirty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中的所有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zh-CN" altLang="zh-CN" dirty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的出现都用一个新的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n</m:t>
                    </m:r>
                  </m:oMath>
                </a14:m>
                <a:r>
                  <a:rPr lang="zh-CN" altLang="zh-CN" dirty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元谓词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zh-CN" altLang="zh-CN" dirty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来</a:t>
                </a:r>
                <a:r>
                  <a:rPr lang="zh-CN" altLang="zh-CN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替代</a:t>
                </a:r>
                <a:r>
                  <a:rPr lang="zh-CN" altLang="en-US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。</a:t>
                </a:r>
                <a:endParaRPr lang="zh-CN" altLang="en-US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787" y="4391456"/>
                <a:ext cx="6889071" cy="923330"/>
              </a:xfrm>
              <a:prstGeom prst="rect">
                <a:avLst/>
              </a:prstGeom>
              <a:blipFill rotWithShape="1">
                <a:blip r:embed="rId3"/>
                <a:stretch>
                  <a:fillRect l="-9" t="-47" r="8" b="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矩形 7"/>
          <p:cNvSpPr/>
          <p:nvPr/>
        </p:nvSpPr>
        <p:spPr bwMode="auto">
          <a:xfrm>
            <a:off x="7506041" y="2767109"/>
            <a:ext cx="1302692" cy="31079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>
            <a:lvl1pPr>
              <a:defRPr sz="1000" b="1">
                <a:solidFill>
                  <a:srgbClr val="FCAB1A"/>
                </a:solidFill>
                <a:latin typeface="Verdana" panose="020B0604030504040204" pitchFamily="34" charset="0"/>
              </a:defRPr>
            </a:lvl1pPr>
            <a:lvl2pPr marL="742950" indent="-285750">
              <a:defRPr sz="1000" b="1">
                <a:solidFill>
                  <a:srgbClr val="FCAB1A"/>
                </a:solidFill>
                <a:latin typeface="Verdana" panose="020B0604030504040204" pitchFamily="34" charset="0"/>
              </a:defRPr>
            </a:lvl2pPr>
            <a:lvl3pPr marL="1143000" indent="-228600">
              <a:defRPr sz="1000" b="1">
                <a:solidFill>
                  <a:srgbClr val="FCAB1A"/>
                </a:solidFill>
                <a:latin typeface="Verdana" panose="020B0604030504040204" pitchFamily="34" charset="0"/>
              </a:defRPr>
            </a:lvl3pPr>
            <a:lvl4pPr marL="1600200" indent="-228600">
              <a:defRPr sz="1000" b="1">
                <a:solidFill>
                  <a:srgbClr val="FCAB1A"/>
                </a:solidFill>
                <a:latin typeface="Verdana" panose="020B0604030504040204" pitchFamily="34" charset="0"/>
              </a:defRPr>
            </a:lvl4pPr>
            <a:lvl5pPr marL="2057400" indent="-228600">
              <a:defRPr sz="1000" b="1">
                <a:solidFill>
                  <a:srgbClr val="FCAB1A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rgbClr val="FCAB1A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rgbClr val="FCAB1A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rgbClr val="FCAB1A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rgbClr val="FCAB1A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>
              <a:spcBef>
                <a:spcPct val="20000"/>
              </a:spcBef>
              <a:defRPr/>
            </a:pPr>
            <a:r>
              <a:rPr lang="zh-CN" altLang="en-US" sz="1600" dirty="0">
                <a:solidFill>
                  <a:schemeClr val="bg1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命题逻辑</a:t>
            </a:r>
            <a:endParaRPr lang="zh-CN" altLang="en-US" sz="1600" dirty="0">
              <a:solidFill>
                <a:schemeClr val="bg1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9" name="矩形 8"/>
          <p:cNvSpPr/>
          <p:nvPr/>
        </p:nvSpPr>
        <p:spPr bwMode="auto">
          <a:xfrm>
            <a:off x="8280473" y="2256706"/>
            <a:ext cx="2230688" cy="3037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lvl1pPr>
              <a:defRPr sz="1000" b="1">
                <a:solidFill>
                  <a:srgbClr val="FCAB1A"/>
                </a:solidFill>
                <a:latin typeface="Verdana" panose="020B0604030504040204" pitchFamily="34" charset="0"/>
              </a:defRPr>
            </a:lvl1pPr>
            <a:lvl2pPr marL="742950" indent="-285750">
              <a:defRPr sz="1000" b="1">
                <a:solidFill>
                  <a:srgbClr val="FCAB1A"/>
                </a:solidFill>
                <a:latin typeface="Verdana" panose="020B0604030504040204" pitchFamily="34" charset="0"/>
              </a:defRPr>
            </a:lvl2pPr>
            <a:lvl3pPr marL="1143000" indent="-228600">
              <a:defRPr sz="1000" b="1">
                <a:solidFill>
                  <a:srgbClr val="FCAB1A"/>
                </a:solidFill>
                <a:latin typeface="Verdana" panose="020B0604030504040204" pitchFamily="34" charset="0"/>
              </a:defRPr>
            </a:lvl3pPr>
            <a:lvl4pPr marL="1600200" indent="-228600">
              <a:defRPr sz="1000" b="1">
                <a:solidFill>
                  <a:srgbClr val="FCAB1A"/>
                </a:solidFill>
                <a:latin typeface="Verdana" panose="020B0604030504040204" pitchFamily="34" charset="0"/>
              </a:defRPr>
            </a:lvl4pPr>
            <a:lvl5pPr marL="2057400" indent="-228600">
              <a:defRPr sz="1000" b="1">
                <a:solidFill>
                  <a:srgbClr val="FCAB1A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rgbClr val="FCAB1A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rgbClr val="FCAB1A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rgbClr val="FCAB1A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rgbClr val="FCAB1A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>
              <a:spcBef>
                <a:spcPct val="20000"/>
              </a:spcBef>
              <a:defRPr/>
            </a:pPr>
            <a:r>
              <a:rPr lang="zh-CN" altLang="en-US" sz="1600" dirty="0">
                <a:solidFill>
                  <a:schemeClr val="bg1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一阶逻辑、描述逻辑</a:t>
            </a:r>
            <a:endParaRPr lang="zh-CN" altLang="en-US" sz="1600" dirty="0">
              <a:solidFill>
                <a:schemeClr val="bg1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0" name="矩形 9"/>
          <p:cNvSpPr/>
          <p:nvPr/>
        </p:nvSpPr>
        <p:spPr bwMode="auto">
          <a:xfrm>
            <a:off x="7339111" y="3514087"/>
            <a:ext cx="1302691" cy="3185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lvl1pPr>
              <a:defRPr sz="1000" b="1">
                <a:solidFill>
                  <a:srgbClr val="FCAB1A"/>
                </a:solidFill>
                <a:latin typeface="Verdana" panose="020B0604030504040204" pitchFamily="34" charset="0"/>
              </a:defRPr>
            </a:lvl1pPr>
            <a:lvl2pPr marL="742950" indent="-285750">
              <a:defRPr sz="1000" b="1">
                <a:solidFill>
                  <a:srgbClr val="FCAB1A"/>
                </a:solidFill>
                <a:latin typeface="Verdana" panose="020B0604030504040204" pitchFamily="34" charset="0"/>
              </a:defRPr>
            </a:lvl2pPr>
            <a:lvl3pPr marL="1143000" indent="-228600">
              <a:defRPr sz="1000" b="1">
                <a:solidFill>
                  <a:srgbClr val="FCAB1A"/>
                </a:solidFill>
                <a:latin typeface="Verdana" panose="020B0604030504040204" pitchFamily="34" charset="0"/>
              </a:defRPr>
            </a:lvl3pPr>
            <a:lvl4pPr marL="1600200" indent="-228600">
              <a:defRPr sz="1000" b="1">
                <a:solidFill>
                  <a:srgbClr val="FCAB1A"/>
                </a:solidFill>
                <a:latin typeface="Verdana" panose="020B0604030504040204" pitchFamily="34" charset="0"/>
              </a:defRPr>
            </a:lvl4pPr>
            <a:lvl5pPr marL="2057400" indent="-228600">
              <a:defRPr sz="1000" b="1">
                <a:solidFill>
                  <a:srgbClr val="FCAB1A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rgbClr val="FCAB1A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rgbClr val="FCAB1A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rgbClr val="FCAB1A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rgbClr val="FCAB1A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>
              <a:spcBef>
                <a:spcPct val="20000"/>
              </a:spcBef>
              <a:defRPr/>
            </a:pPr>
            <a:r>
              <a:rPr lang="zh-CN" altLang="en-US" sz="1600" dirty="0" smtClean="0">
                <a:solidFill>
                  <a:schemeClr val="bg1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模</a:t>
            </a:r>
            <a:r>
              <a:rPr lang="zh-CN" altLang="en-US" sz="1600" dirty="0">
                <a:solidFill>
                  <a:schemeClr val="bg1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态逻辑</a:t>
            </a:r>
            <a:endParaRPr lang="zh-CN" altLang="en-US" sz="1600" dirty="0">
              <a:solidFill>
                <a:schemeClr val="bg1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1" name="矩形 10"/>
          <p:cNvSpPr/>
          <p:nvPr/>
        </p:nvSpPr>
        <p:spPr bwMode="auto">
          <a:xfrm>
            <a:off x="7575530" y="4461413"/>
            <a:ext cx="2022979" cy="2877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lvl1pPr>
              <a:defRPr sz="1000" b="1">
                <a:solidFill>
                  <a:srgbClr val="FCAB1A"/>
                </a:solidFill>
                <a:latin typeface="Verdana" panose="020B0604030504040204" pitchFamily="34" charset="0"/>
              </a:defRPr>
            </a:lvl1pPr>
            <a:lvl2pPr marL="742950" indent="-285750">
              <a:defRPr sz="1000" b="1">
                <a:solidFill>
                  <a:srgbClr val="FCAB1A"/>
                </a:solidFill>
                <a:latin typeface="Verdana" panose="020B0604030504040204" pitchFamily="34" charset="0"/>
              </a:defRPr>
            </a:lvl2pPr>
            <a:lvl3pPr marL="1143000" indent="-228600">
              <a:defRPr sz="1000" b="1">
                <a:solidFill>
                  <a:srgbClr val="FCAB1A"/>
                </a:solidFill>
                <a:latin typeface="Verdana" panose="020B0604030504040204" pitchFamily="34" charset="0"/>
              </a:defRPr>
            </a:lvl3pPr>
            <a:lvl4pPr marL="1600200" indent="-228600">
              <a:defRPr sz="1000" b="1">
                <a:solidFill>
                  <a:srgbClr val="FCAB1A"/>
                </a:solidFill>
                <a:latin typeface="Verdana" panose="020B0604030504040204" pitchFamily="34" charset="0"/>
              </a:defRPr>
            </a:lvl4pPr>
            <a:lvl5pPr marL="2057400" indent="-228600">
              <a:defRPr sz="1000" b="1">
                <a:solidFill>
                  <a:srgbClr val="FCAB1A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rgbClr val="FCAB1A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rgbClr val="FCAB1A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rgbClr val="FCAB1A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rgbClr val="FCAB1A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>
              <a:spcBef>
                <a:spcPct val="20000"/>
              </a:spcBef>
              <a:defRPr/>
            </a:pPr>
            <a:r>
              <a:rPr lang="zh-CN" altLang="en-US" sz="1600" dirty="0">
                <a:solidFill>
                  <a:schemeClr val="bg1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回答集程序（</a:t>
            </a:r>
            <a:r>
              <a:rPr lang="en-US" altLang="zh-CN" sz="1600" dirty="0" smtClean="0">
                <a:solidFill>
                  <a:schemeClr val="bg1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ASP</a:t>
            </a:r>
            <a:r>
              <a:rPr lang="zh-CN" altLang="en-US" sz="1600" dirty="0" smtClean="0">
                <a:solidFill>
                  <a:schemeClr val="bg1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）</a:t>
            </a:r>
            <a:endParaRPr lang="zh-CN" altLang="en-US" sz="1600" dirty="0">
              <a:solidFill>
                <a:schemeClr val="bg1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2" name="流程图: 接点 11"/>
          <p:cNvSpPr/>
          <p:nvPr/>
        </p:nvSpPr>
        <p:spPr bwMode="auto">
          <a:xfrm>
            <a:off x="8931163" y="3105981"/>
            <a:ext cx="1179512" cy="1032287"/>
          </a:xfrm>
          <a:prstGeom prst="flowChartConnec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/>
          <a:lstStyle>
            <a:lvl1pPr>
              <a:defRPr sz="1000" b="1">
                <a:solidFill>
                  <a:srgbClr val="FCAB1A"/>
                </a:solidFill>
                <a:latin typeface="Verdana" panose="020B0604030504040204" pitchFamily="34" charset="0"/>
              </a:defRPr>
            </a:lvl1pPr>
            <a:lvl2pPr marL="742950" indent="-285750">
              <a:defRPr sz="1000" b="1">
                <a:solidFill>
                  <a:srgbClr val="FCAB1A"/>
                </a:solidFill>
                <a:latin typeface="Verdana" panose="020B0604030504040204" pitchFamily="34" charset="0"/>
              </a:defRPr>
            </a:lvl2pPr>
            <a:lvl3pPr marL="1143000" indent="-228600">
              <a:defRPr sz="1000" b="1">
                <a:solidFill>
                  <a:srgbClr val="FCAB1A"/>
                </a:solidFill>
                <a:latin typeface="Verdana" panose="020B0604030504040204" pitchFamily="34" charset="0"/>
              </a:defRPr>
            </a:lvl3pPr>
            <a:lvl4pPr marL="1600200" indent="-228600">
              <a:defRPr sz="1000" b="1">
                <a:solidFill>
                  <a:srgbClr val="FCAB1A"/>
                </a:solidFill>
                <a:latin typeface="Verdana" panose="020B0604030504040204" pitchFamily="34" charset="0"/>
              </a:defRPr>
            </a:lvl4pPr>
            <a:lvl5pPr marL="2057400" indent="-228600">
              <a:defRPr sz="1000" b="1">
                <a:solidFill>
                  <a:srgbClr val="FCAB1A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rgbClr val="FCAB1A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rgbClr val="FCAB1A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rgbClr val="FCAB1A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rgbClr val="FCAB1A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>
              <a:spcBef>
                <a:spcPct val="20000"/>
              </a:spcBef>
              <a:defRPr/>
            </a:pPr>
            <a:r>
              <a:rPr lang="zh-CN" alt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遗忘理论</a:t>
            </a:r>
            <a:endParaRPr lang="zh-CN" altLang="en-US" sz="1800" dirty="0">
              <a:solidFill>
                <a:schemeClr val="tx1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矩形 12"/>
              <p:cNvSpPr/>
              <p:nvPr/>
            </p:nvSpPr>
            <p:spPr bwMode="auto">
              <a:xfrm>
                <a:off x="10897644" y="2993179"/>
                <a:ext cx="1202620" cy="126847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>
                <a:lvl1pPr>
                  <a:defRPr sz="1000" b="1">
                    <a:solidFill>
                      <a:srgbClr val="FCAB1A"/>
                    </a:solidFill>
                    <a:latin typeface="Verdana" panose="020B0604030504040204" pitchFamily="34" charset="0"/>
                  </a:defRPr>
                </a:lvl1pPr>
                <a:lvl2pPr marL="742950" indent="-285750">
                  <a:defRPr sz="1000" b="1">
                    <a:solidFill>
                      <a:srgbClr val="FCAB1A"/>
                    </a:solidFill>
                    <a:latin typeface="Verdana" panose="020B0604030504040204" pitchFamily="34" charset="0"/>
                  </a:defRPr>
                </a:lvl2pPr>
                <a:lvl3pPr marL="1143000" indent="-228600">
                  <a:defRPr sz="1000" b="1">
                    <a:solidFill>
                      <a:srgbClr val="FCAB1A"/>
                    </a:solidFill>
                    <a:latin typeface="Verdana" panose="020B0604030504040204" pitchFamily="34" charset="0"/>
                  </a:defRPr>
                </a:lvl3pPr>
                <a:lvl4pPr marL="1600200" indent="-228600">
                  <a:defRPr sz="1000" b="1">
                    <a:solidFill>
                      <a:srgbClr val="FCAB1A"/>
                    </a:solidFill>
                    <a:latin typeface="Verdana" panose="020B0604030504040204" pitchFamily="34" charset="0"/>
                  </a:defRPr>
                </a:lvl4pPr>
                <a:lvl5pPr marL="2057400" indent="-228600">
                  <a:defRPr sz="1000" b="1">
                    <a:solidFill>
                      <a:srgbClr val="FCAB1A"/>
                    </a:solidFill>
                    <a:latin typeface="Verdan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 b="1">
                    <a:solidFill>
                      <a:srgbClr val="FCAB1A"/>
                    </a:solidFill>
                    <a:latin typeface="Verdan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 b="1">
                    <a:solidFill>
                      <a:srgbClr val="FCAB1A"/>
                    </a:solidFill>
                    <a:latin typeface="Verdan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 b="1">
                    <a:solidFill>
                      <a:srgbClr val="FCAB1A"/>
                    </a:solidFill>
                    <a:latin typeface="Verdan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 b="1">
                    <a:solidFill>
                      <a:srgbClr val="FCAB1A"/>
                    </a:solidFill>
                    <a:latin typeface="Verdana" panose="020B0604030504040204" pitchFamily="34" charset="0"/>
                  </a:defRPr>
                </a:lvl9pPr>
              </a:lstStyle>
              <a:p>
                <a:pPr algn="ctr" eaLnBrk="1" hangingPunct="1">
                  <a:spcBef>
                    <a:spcPct val="20000"/>
                  </a:spcBef>
                  <a:defRPr/>
                </a:pPr>
                <a:r>
                  <a:rPr lang="zh-CN" altLang="en-US" sz="1600" dirty="0" smtClean="0">
                    <a:solidFill>
                      <a:schemeClr val="bg1"/>
                    </a:solidFill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时态逻辑</a:t>
                </a:r>
                <a:r>
                  <a:rPr lang="en-US" altLang="zh-CN" sz="1600" dirty="0" smtClean="0">
                    <a:solidFill>
                      <a:schemeClr val="bg1"/>
                    </a:solidFill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:</a:t>
                </a:r>
                <a:endParaRPr lang="en-US" altLang="zh-CN" sz="1600" dirty="0">
                  <a:solidFill>
                    <a:schemeClr val="bg1"/>
                  </a:solidFill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pPr algn="ctr" eaLnBrk="1" hangingPunct="1">
                  <a:spcBef>
                    <a:spcPct val="20000"/>
                  </a:spcBef>
                  <a:defRPr/>
                </a:pPr>
                <a:r>
                  <a:rPr lang="en-US" altLang="zh-CN" sz="1600" dirty="0" smtClean="0">
                    <a:solidFill>
                      <a:schemeClr val="bg1"/>
                    </a:solidFill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CTL,</a:t>
                </a:r>
                <a:endParaRPr lang="en-US" altLang="zh-CN" sz="1600" dirty="0" smtClean="0">
                  <a:solidFill>
                    <a:schemeClr val="bg1"/>
                  </a:solidFill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pPr algn="ctr" eaLnBrk="1" hangingPunct="1">
                  <a:spcBef>
                    <a:spcPct val="20000"/>
                  </a:spcBef>
                  <a:defRPr/>
                </a:pPr>
                <a:r>
                  <a:rPr lang="en-US" altLang="zh-CN" sz="1600" dirty="0" smtClean="0">
                    <a:solidFill>
                      <a:schemeClr val="bg1"/>
                    </a:solidFill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sz="16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仿宋" panose="02010609060101010101" pitchFamily="49" charset="-122"/>
                        <a:cs typeface="Times New Roman" panose="02020603050405020304" pitchFamily="18" charset="0"/>
                      </a:rPr>
                      <m:t>𝝁</m:t>
                    </m:r>
                  </m:oMath>
                </a14:m>
                <a:r>
                  <a:rPr lang="en-US" altLang="zh-CN" sz="1600" dirty="0" smtClean="0">
                    <a:solidFill>
                      <a:schemeClr val="bg1"/>
                    </a:solidFill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-</a:t>
                </a:r>
                <a:r>
                  <a:rPr lang="zh-CN" altLang="en-US" sz="1600" dirty="0" smtClean="0">
                    <a:solidFill>
                      <a:schemeClr val="bg1"/>
                    </a:solidFill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演算</a:t>
                </a:r>
                <a:endParaRPr lang="en-US" altLang="zh-CN" sz="1600" dirty="0" smtClean="0">
                  <a:solidFill>
                    <a:schemeClr val="bg1"/>
                  </a:solidFill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pPr algn="ctr" eaLnBrk="1" hangingPunct="1">
                  <a:spcBef>
                    <a:spcPct val="20000"/>
                  </a:spcBef>
                  <a:defRPr/>
                </a:pPr>
                <a:r>
                  <a:rPr lang="en-US" altLang="zh-CN" sz="1600" dirty="0" smtClean="0">
                    <a:solidFill>
                      <a:schemeClr val="bg1"/>
                    </a:solidFill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…</a:t>
                </a:r>
                <a:endParaRPr lang="zh-CN" altLang="en-US" sz="1600" dirty="0">
                  <a:solidFill>
                    <a:schemeClr val="bg1"/>
                  </a:solidFill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897644" y="2993179"/>
                <a:ext cx="1202620" cy="1268479"/>
              </a:xfrm>
              <a:prstGeom prst="rect">
                <a:avLst/>
              </a:prstGeom>
              <a:blipFill rotWithShape="1">
                <a:blip r:embed="rId4"/>
                <a:stretch>
                  <a:fillRect l="-562" t="-534" r="-500" b="-487"/>
                </a:stretch>
              </a:blip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直接箭头连接符 13"/>
          <p:cNvCxnSpPr>
            <a:endCxn id="12" idx="0"/>
          </p:cNvCxnSpPr>
          <p:nvPr/>
        </p:nvCxnSpPr>
        <p:spPr bwMode="auto">
          <a:xfrm>
            <a:off x="9365713" y="2572278"/>
            <a:ext cx="155206" cy="533703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>
            <a:endCxn id="12" idx="1"/>
          </p:cNvCxnSpPr>
          <p:nvPr/>
        </p:nvCxnSpPr>
        <p:spPr bwMode="auto">
          <a:xfrm>
            <a:off x="8587019" y="3081441"/>
            <a:ext cx="516880" cy="175715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>
            <a:stCxn id="10" idx="3"/>
          </p:cNvCxnSpPr>
          <p:nvPr/>
        </p:nvCxnSpPr>
        <p:spPr bwMode="auto">
          <a:xfrm flipV="1">
            <a:off x="8641802" y="3663030"/>
            <a:ext cx="271280" cy="10337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>
            <a:endCxn id="12" idx="3"/>
          </p:cNvCxnSpPr>
          <p:nvPr/>
        </p:nvCxnSpPr>
        <p:spPr bwMode="auto">
          <a:xfrm flipV="1">
            <a:off x="8519160" y="3987093"/>
            <a:ext cx="584739" cy="470615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>
            <a:cxnSpLocks noChangeShapeType="1"/>
            <a:stCxn id="13" idx="1"/>
            <a:endCxn id="12" idx="6"/>
          </p:cNvCxnSpPr>
          <p:nvPr/>
        </p:nvCxnSpPr>
        <p:spPr bwMode="auto">
          <a:xfrm flipH="1" flipV="1">
            <a:off x="10110675" y="3622125"/>
            <a:ext cx="786969" cy="5294"/>
          </a:xfrm>
          <a:prstGeom prst="straightConnector1">
            <a:avLst/>
          </a:prstGeom>
          <a:noFill/>
          <a:ln w="9525">
            <a:solidFill>
              <a:srgbClr val="C000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9" name="文本框 18"/>
          <p:cNvSpPr txBox="1">
            <a:spLocks noChangeArrowheads="1"/>
          </p:cNvSpPr>
          <p:nvPr/>
        </p:nvSpPr>
        <p:spPr bwMode="auto">
          <a:xfrm>
            <a:off x="10389711" y="3266018"/>
            <a:ext cx="27603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1600" dirty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?</a:t>
            </a:r>
            <a:endParaRPr lang="zh-CN" altLang="en-US" sz="1600" dirty="0">
              <a:solidFill>
                <a:srgbClr val="FF0000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410686" y="5468903"/>
            <a:ext cx="11689578" cy="12536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遗忘</a:t>
            </a:r>
            <a:r>
              <a:rPr lang="zh-CN" altLang="en-US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是</a:t>
            </a:r>
            <a:r>
              <a:rPr lang="zh-CN" altLang="en-US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一种从理论中抽取知识的技术</a:t>
            </a:r>
            <a:r>
              <a:rPr lang="en-US" altLang="zh-CN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[5</a:t>
            </a:r>
            <a:r>
              <a:rPr lang="en-US" altLang="zh-CN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]</a:t>
            </a:r>
            <a:r>
              <a:rPr lang="zh-CN" altLang="en-US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，被用于规划</a:t>
            </a:r>
            <a:r>
              <a:rPr lang="en-US" altLang="zh-CN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[6,7]</a:t>
            </a:r>
            <a:r>
              <a:rPr lang="zh-CN" altLang="en-US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和知识更新中</a:t>
            </a:r>
            <a:r>
              <a:rPr lang="en-US" altLang="zh-CN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[8]</a:t>
            </a:r>
            <a:r>
              <a:rPr lang="zh-CN" altLang="en-US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。</a:t>
            </a:r>
            <a:r>
              <a:rPr lang="zh-CN" altLang="zh-CN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非</a:t>
            </a:r>
            <a:r>
              <a:rPr lang="zh-CN" altLang="zh-CN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形式化地，</a:t>
            </a:r>
            <a:r>
              <a:rPr lang="zh-CN" altLang="zh-CN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对于</a:t>
            </a:r>
            <a:r>
              <a:rPr lang="zh-CN" altLang="en-US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逻辑语言</a:t>
            </a:r>
            <a:r>
              <a:rPr lang="en-US" altLang="zh-CN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L</a:t>
            </a:r>
            <a:r>
              <a:rPr lang="zh-CN" altLang="zh-CN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中的任意公式和原子集合，如果从该公式中遗忘掉该原子集合后</a:t>
            </a:r>
            <a:r>
              <a:rPr lang="zh-CN" altLang="zh-CN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得到的结果</a:t>
            </a:r>
            <a:r>
              <a:rPr lang="zh-CN" altLang="zh-CN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仍然在</a:t>
            </a:r>
            <a:r>
              <a:rPr lang="en-US" altLang="zh-CN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L</a:t>
            </a:r>
            <a:r>
              <a:rPr lang="zh-CN" altLang="zh-CN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中，则称</a:t>
            </a:r>
            <a:r>
              <a:rPr lang="zh-CN" altLang="zh-CN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遗忘存在</a:t>
            </a:r>
            <a:r>
              <a:rPr lang="zh-CN" altLang="zh-CN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，同时也称该公式和原子集合的遗忘存在。</a:t>
            </a:r>
            <a:endParaRPr lang="zh-CN" altLang="en-US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54" name="直接连接符 53"/>
          <p:cNvCxnSpPr/>
          <p:nvPr/>
        </p:nvCxnSpPr>
        <p:spPr>
          <a:xfrm>
            <a:off x="892345" y="2141190"/>
            <a:ext cx="1406972" cy="720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56" name="直接连接符 55"/>
          <p:cNvCxnSpPr/>
          <p:nvPr/>
        </p:nvCxnSpPr>
        <p:spPr>
          <a:xfrm>
            <a:off x="4756922" y="3532475"/>
            <a:ext cx="1406972" cy="720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57" name="直接连接符 56"/>
          <p:cNvCxnSpPr/>
          <p:nvPr/>
        </p:nvCxnSpPr>
        <p:spPr>
          <a:xfrm flipV="1">
            <a:off x="698515" y="4697454"/>
            <a:ext cx="897316" cy="119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 flipV="1">
            <a:off x="8280473" y="1597980"/>
            <a:ext cx="1396187" cy="1458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>
            <a:off x="751782" y="1892204"/>
            <a:ext cx="4841150" cy="999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custDataLst>
      <p:tags r:id="rId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728"/>
    </mc:Choice>
    <mc:Fallback>
      <p:transition spd="slow" advTm="2007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4" grpId="0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9" grpId="0"/>
      <p:bldP spid="20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7" name="直接箭头连接符 8"/>
          <p:cNvCxnSpPr>
            <a:cxnSpLocks noChangeShapeType="1"/>
          </p:cNvCxnSpPr>
          <p:nvPr/>
        </p:nvCxnSpPr>
        <p:spPr bwMode="auto">
          <a:xfrm flipV="1">
            <a:off x="2434444" y="1574074"/>
            <a:ext cx="7715250" cy="1588"/>
          </a:xfrm>
          <a:prstGeom prst="straightConnector1">
            <a:avLst/>
          </a:prstGeom>
          <a:noFill/>
          <a:ln w="19050">
            <a:solidFill>
              <a:srgbClr val="7030A0"/>
            </a:solidFill>
            <a:round/>
            <a:headEnd type="none" w="lg" len="lg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" name="直接箭头连接符 8"/>
          <p:cNvCxnSpPr>
            <a:cxnSpLocks noChangeShapeType="1"/>
          </p:cNvCxnSpPr>
          <p:nvPr/>
        </p:nvCxnSpPr>
        <p:spPr bwMode="auto">
          <a:xfrm flipV="1">
            <a:off x="2458610" y="5616050"/>
            <a:ext cx="7707312" cy="4762"/>
          </a:xfrm>
          <a:prstGeom prst="straightConnector1">
            <a:avLst/>
          </a:prstGeom>
          <a:noFill/>
          <a:ln w="19050">
            <a:solidFill>
              <a:srgbClr val="0067AC"/>
            </a:solidFill>
            <a:round/>
            <a:headEnd type="none" w="lg" len="lg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88319" y="357780"/>
            <a:ext cx="9628038" cy="691984"/>
          </a:xfrm>
        </p:spPr>
        <p:txBody>
          <a:bodyPr>
            <a:noAutofit/>
          </a:bodyPr>
          <a:lstStyle/>
          <a:p>
            <a:pPr lvl="0"/>
            <a:r>
              <a:rPr lang="zh-CN" altLang="en-US" sz="4000" b="1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国内外</a:t>
            </a:r>
            <a:r>
              <a:rPr lang="zh-CN" altLang="en-US" sz="4000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研究进展</a:t>
            </a:r>
            <a:endParaRPr lang="zh-CN" altLang="zh-CN" sz="4000" b="1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6" name="直接箭头连接符 14"/>
          <p:cNvCxnSpPr>
            <a:cxnSpLocks noChangeShapeType="1"/>
          </p:cNvCxnSpPr>
          <p:nvPr/>
        </p:nvCxnSpPr>
        <p:spPr bwMode="auto">
          <a:xfrm flipH="1" flipV="1">
            <a:off x="2422489" y="1231126"/>
            <a:ext cx="34180" cy="5292975"/>
          </a:xfrm>
          <a:prstGeom prst="straightConnector1">
            <a:avLst/>
          </a:prstGeom>
          <a:noFill/>
          <a:ln w="19050">
            <a:solidFill>
              <a:srgbClr val="0070C0"/>
            </a:solidFill>
            <a:rou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" name="TextBox 22"/>
          <p:cNvSpPr txBox="1">
            <a:spLocks noChangeArrowheads="1"/>
          </p:cNvSpPr>
          <p:nvPr/>
        </p:nvSpPr>
        <p:spPr bwMode="auto">
          <a:xfrm>
            <a:off x="1409561" y="4949948"/>
            <a:ext cx="100540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zh-CN" altLang="en-US" sz="16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遗忘理论</a:t>
            </a:r>
            <a:endParaRPr lang="zh-CN" altLang="en-US" sz="1600" dirty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8" name="TextBox 24"/>
          <p:cNvSpPr txBox="1">
            <a:spLocks noChangeArrowheads="1"/>
          </p:cNvSpPr>
          <p:nvPr/>
        </p:nvSpPr>
        <p:spPr bwMode="auto">
          <a:xfrm>
            <a:off x="1605353" y="3961555"/>
            <a:ext cx="845103" cy="634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n-US" altLang="zh-CN" sz="16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SNC &amp; </a:t>
            </a:r>
            <a:endParaRPr lang="en-US" altLang="zh-CN" sz="1600" dirty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 eaLnBrk="1" hangingPunct="1">
              <a:buClrTx/>
              <a:buFontTx/>
              <a:buNone/>
            </a:pPr>
            <a:r>
              <a:rPr lang="en-US" altLang="zh-CN" sz="16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WSC</a:t>
            </a:r>
            <a:endParaRPr lang="zh-CN" altLang="en-US" sz="1600" dirty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9" name="TextBox 25"/>
          <p:cNvSpPr txBox="1">
            <a:spLocks noChangeArrowheads="1"/>
          </p:cNvSpPr>
          <p:nvPr/>
        </p:nvSpPr>
        <p:spPr bwMode="auto">
          <a:xfrm>
            <a:off x="1420568" y="3146154"/>
            <a:ext cx="1005403" cy="634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zh-CN" altLang="en-US" sz="16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后继状态</a:t>
            </a:r>
            <a:endParaRPr lang="en-US" altLang="zh-CN" sz="1600" dirty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 eaLnBrk="1" hangingPunct="1">
              <a:buClrTx/>
              <a:buFontTx/>
              <a:buNone/>
            </a:pPr>
            <a:r>
              <a:rPr lang="zh-CN" altLang="en-US" sz="16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公理</a:t>
            </a:r>
            <a:endParaRPr lang="zh-CN" altLang="en-US" sz="1600" dirty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10" name="直接箭头连接符 27"/>
          <p:cNvCxnSpPr>
            <a:cxnSpLocks noChangeShapeType="1"/>
          </p:cNvCxnSpPr>
          <p:nvPr/>
        </p:nvCxnSpPr>
        <p:spPr bwMode="auto">
          <a:xfrm>
            <a:off x="2456669" y="4718045"/>
            <a:ext cx="7735887" cy="30163"/>
          </a:xfrm>
          <a:prstGeom prst="straightConnector1">
            <a:avLst/>
          </a:prstGeom>
          <a:noFill/>
          <a:ln w="9525">
            <a:solidFill>
              <a:srgbClr val="0067AC"/>
            </a:solidFill>
            <a:round/>
            <a:head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" name="直接箭头连接符 28"/>
          <p:cNvCxnSpPr>
            <a:cxnSpLocks noChangeShapeType="1"/>
          </p:cNvCxnSpPr>
          <p:nvPr/>
        </p:nvCxnSpPr>
        <p:spPr bwMode="auto">
          <a:xfrm>
            <a:off x="2456669" y="3963951"/>
            <a:ext cx="7700962" cy="33338"/>
          </a:xfrm>
          <a:prstGeom prst="straightConnector1">
            <a:avLst/>
          </a:prstGeom>
          <a:noFill/>
          <a:ln w="9525">
            <a:solidFill>
              <a:srgbClr val="0067AC"/>
            </a:solidFill>
            <a:round/>
            <a:head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" name="椭圆 29"/>
          <p:cNvSpPr>
            <a:spLocks noChangeArrowheads="1"/>
          </p:cNvSpPr>
          <p:nvPr/>
        </p:nvSpPr>
        <p:spPr bwMode="auto">
          <a:xfrm>
            <a:off x="2978956" y="5591943"/>
            <a:ext cx="114300" cy="58738"/>
          </a:xfrm>
          <a:prstGeom prst="ellipse">
            <a:avLst/>
          </a:prstGeom>
          <a:solidFill>
            <a:srgbClr val="00B0F0"/>
          </a:solidFill>
          <a:ln w="9525">
            <a:solidFill>
              <a:srgbClr val="00B0F0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endParaRPr lang="zh-CN" altLang="en-US" sz="1000">
              <a:solidFill>
                <a:srgbClr val="FCAB1A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3" name="椭圆 30"/>
          <p:cNvSpPr>
            <a:spLocks noChangeArrowheads="1"/>
          </p:cNvSpPr>
          <p:nvPr/>
        </p:nvSpPr>
        <p:spPr bwMode="auto">
          <a:xfrm flipV="1">
            <a:off x="3718731" y="5597353"/>
            <a:ext cx="115888" cy="46037"/>
          </a:xfrm>
          <a:prstGeom prst="ellipse">
            <a:avLst/>
          </a:prstGeom>
          <a:solidFill>
            <a:srgbClr val="00B0F0"/>
          </a:solidFill>
          <a:ln w="9525">
            <a:solidFill>
              <a:srgbClr val="00B0F0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endParaRPr lang="zh-CN" altLang="en-US" sz="1000">
              <a:solidFill>
                <a:srgbClr val="FCAB1A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4" name="椭圆 31"/>
          <p:cNvSpPr>
            <a:spLocks noChangeArrowheads="1"/>
          </p:cNvSpPr>
          <p:nvPr/>
        </p:nvSpPr>
        <p:spPr bwMode="auto">
          <a:xfrm>
            <a:off x="4174344" y="5591003"/>
            <a:ext cx="114300" cy="57150"/>
          </a:xfrm>
          <a:prstGeom prst="ellipse">
            <a:avLst/>
          </a:prstGeom>
          <a:solidFill>
            <a:srgbClr val="00B0F0"/>
          </a:solidFill>
          <a:ln w="9525">
            <a:solidFill>
              <a:srgbClr val="00B0F0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endParaRPr lang="zh-CN" altLang="en-US" sz="1000">
              <a:solidFill>
                <a:srgbClr val="FCAB1A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5" name="椭圆 32"/>
          <p:cNvSpPr>
            <a:spLocks noChangeArrowheads="1"/>
          </p:cNvSpPr>
          <p:nvPr/>
        </p:nvSpPr>
        <p:spPr bwMode="auto">
          <a:xfrm>
            <a:off x="4660119" y="5588475"/>
            <a:ext cx="114300" cy="58737"/>
          </a:xfrm>
          <a:prstGeom prst="ellipse">
            <a:avLst/>
          </a:prstGeom>
          <a:solidFill>
            <a:srgbClr val="00B0F0"/>
          </a:solidFill>
          <a:ln w="9525">
            <a:solidFill>
              <a:srgbClr val="00B0F0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endParaRPr lang="zh-CN" altLang="en-US" sz="1000">
              <a:solidFill>
                <a:srgbClr val="FCAB1A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6" name="椭圆 33"/>
          <p:cNvSpPr>
            <a:spLocks noChangeArrowheads="1"/>
          </p:cNvSpPr>
          <p:nvPr/>
        </p:nvSpPr>
        <p:spPr bwMode="auto">
          <a:xfrm>
            <a:off x="5744381" y="5587534"/>
            <a:ext cx="114300" cy="57150"/>
          </a:xfrm>
          <a:prstGeom prst="ellipse">
            <a:avLst/>
          </a:prstGeom>
          <a:solidFill>
            <a:srgbClr val="00B0F0"/>
          </a:solidFill>
          <a:ln w="9525">
            <a:solidFill>
              <a:srgbClr val="00B0F0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endParaRPr lang="zh-CN" altLang="en-US" sz="1000">
              <a:solidFill>
                <a:srgbClr val="FCAB1A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7" name="椭圆 34"/>
          <p:cNvSpPr>
            <a:spLocks noChangeArrowheads="1"/>
          </p:cNvSpPr>
          <p:nvPr/>
        </p:nvSpPr>
        <p:spPr bwMode="auto">
          <a:xfrm>
            <a:off x="6219044" y="5585007"/>
            <a:ext cx="114300" cy="58738"/>
          </a:xfrm>
          <a:prstGeom prst="ellipse">
            <a:avLst/>
          </a:prstGeom>
          <a:solidFill>
            <a:srgbClr val="00B0F0"/>
          </a:solidFill>
          <a:ln w="9525">
            <a:solidFill>
              <a:srgbClr val="00B0F0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endParaRPr lang="zh-CN" altLang="en-US" sz="1000">
              <a:solidFill>
                <a:srgbClr val="FCAB1A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8" name="椭圆 35"/>
          <p:cNvSpPr>
            <a:spLocks noChangeArrowheads="1"/>
          </p:cNvSpPr>
          <p:nvPr/>
        </p:nvSpPr>
        <p:spPr bwMode="auto">
          <a:xfrm>
            <a:off x="7103281" y="5584066"/>
            <a:ext cx="114300" cy="57150"/>
          </a:xfrm>
          <a:prstGeom prst="ellipse">
            <a:avLst/>
          </a:prstGeom>
          <a:solidFill>
            <a:srgbClr val="00B0F0"/>
          </a:solidFill>
          <a:ln w="9525">
            <a:solidFill>
              <a:srgbClr val="00B0F0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endParaRPr lang="zh-CN" altLang="en-US" sz="1000">
              <a:solidFill>
                <a:srgbClr val="FCAB1A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9" name="椭圆 36"/>
          <p:cNvSpPr>
            <a:spLocks noChangeArrowheads="1"/>
          </p:cNvSpPr>
          <p:nvPr/>
        </p:nvSpPr>
        <p:spPr bwMode="auto">
          <a:xfrm flipH="1">
            <a:off x="8121720" y="5584419"/>
            <a:ext cx="96838" cy="52388"/>
          </a:xfrm>
          <a:prstGeom prst="ellipse">
            <a:avLst/>
          </a:prstGeom>
          <a:solidFill>
            <a:srgbClr val="00B0F0"/>
          </a:solidFill>
          <a:ln w="9525">
            <a:solidFill>
              <a:srgbClr val="00B0F0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endParaRPr lang="zh-CN" altLang="en-US" sz="1000">
              <a:solidFill>
                <a:srgbClr val="FCAB1A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0" name="TextBox 40"/>
          <p:cNvSpPr txBox="1">
            <a:spLocks noChangeArrowheads="1"/>
          </p:cNvSpPr>
          <p:nvPr/>
        </p:nvSpPr>
        <p:spPr bwMode="auto">
          <a:xfrm>
            <a:off x="1415743" y="5784469"/>
            <a:ext cx="100540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zh-CN" altLang="en-US" sz="16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情景演算</a:t>
            </a:r>
            <a:endParaRPr lang="zh-CN" altLang="en-US" sz="1600" dirty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1" name="同心圆 20"/>
          <p:cNvSpPr/>
          <p:nvPr/>
        </p:nvSpPr>
        <p:spPr bwMode="auto">
          <a:xfrm>
            <a:off x="4084563" y="4217346"/>
            <a:ext cx="303213" cy="297016"/>
          </a:xfrm>
          <a:prstGeom prst="donut">
            <a:avLst/>
          </a:prstGeom>
          <a:solidFill>
            <a:srgbClr val="0070C0"/>
          </a:solidFill>
          <a:ln>
            <a:solidFill>
              <a:schemeClr val="accent5">
                <a:lumMod val="75000"/>
              </a:schemeClr>
            </a:solidFill>
          </a:ln>
        </p:spPr>
        <p:txBody>
          <a:bodyPr/>
          <a:lstStyle/>
          <a:p>
            <a:pPr algn="ctr" eaLnBrk="1" hangingPunct="1">
              <a:spcBef>
                <a:spcPct val="20000"/>
              </a:spcBef>
              <a:defRPr/>
            </a:pPr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2" name="同心圆 21"/>
          <p:cNvSpPr/>
          <p:nvPr/>
        </p:nvSpPr>
        <p:spPr bwMode="auto">
          <a:xfrm>
            <a:off x="2775757" y="5900213"/>
            <a:ext cx="317499" cy="334354"/>
          </a:xfrm>
          <a:prstGeom prst="donu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/>
          <a:lstStyle/>
          <a:p>
            <a:pPr algn="ctr" eaLnBrk="1" hangingPunct="1">
              <a:spcBef>
                <a:spcPct val="20000"/>
              </a:spcBef>
              <a:defRPr/>
            </a:pPr>
            <a:endParaRPr lang="zh-CN" altLang="en-US">
              <a:solidFill>
                <a:srgbClr val="0070C0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3" name="同心圆 22"/>
          <p:cNvSpPr/>
          <p:nvPr/>
        </p:nvSpPr>
        <p:spPr bwMode="auto">
          <a:xfrm>
            <a:off x="4585507" y="3466699"/>
            <a:ext cx="293688" cy="300742"/>
          </a:xfrm>
          <a:prstGeom prst="donu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/>
          <a:lstStyle/>
          <a:p>
            <a:pPr algn="ctr" eaLnBrk="1" hangingPunct="1">
              <a:spcBef>
                <a:spcPct val="20000"/>
              </a:spcBef>
              <a:defRPr/>
            </a:pPr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4" name="同心圆 23"/>
          <p:cNvSpPr/>
          <p:nvPr/>
        </p:nvSpPr>
        <p:spPr bwMode="auto">
          <a:xfrm>
            <a:off x="5700346" y="3466699"/>
            <a:ext cx="301356" cy="293933"/>
          </a:xfrm>
          <a:prstGeom prst="donu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/>
          <a:lstStyle/>
          <a:p>
            <a:pPr algn="ctr" eaLnBrk="1" hangingPunct="1">
              <a:spcBef>
                <a:spcPct val="20000"/>
              </a:spcBef>
              <a:defRPr/>
            </a:pPr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5" name="同心圆 24"/>
          <p:cNvSpPr/>
          <p:nvPr/>
        </p:nvSpPr>
        <p:spPr bwMode="auto">
          <a:xfrm>
            <a:off x="6119031" y="5059531"/>
            <a:ext cx="289719" cy="300513"/>
          </a:xfrm>
          <a:prstGeom prst="donu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/>
          <a:lstStyle/>
          <a:p>
            <a:pPr algn="ctr" eaLnBrk="1" hangingPunct="1">
              <a:spcBef>
                <a:spcPct val="20000"/>
              </a:spcBef>
              <a:defRPr/>
            </a:pPr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6" name="同心圆 25"/>
          <p:cNvSpPr/>
          <p:nvPr/>
        </p:nvSpPr>
        <p:spPr bwMode="auto">
          <a:xfrm>
            <a:off x="7025494" y="5059531"/>
            <a:ext cx="284252" cy="297333"/>
          </a:xfrm>
          <a:prstGeom prst="donu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/>
          <a:lstStyle/>
          <a:p>
            <a:pPr algn="ctr" eaLnBrk="1" hangingPunct="1">
              <a:spcBef>
                <a:spcPct val="20000"/>
              </a:spcBef>
              <a:defRPr/>
            </a:pPr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7" name="同心圆 26"/>
          <p:cNvSpPr/>
          <p:nvPr/>
        </p:nvSpPr>
        <p:spPr bwMode="auto">
          <a:xfrm>
            <a:off x="3609721" y="5081151"/>
            <a:ext cx="295079" cy="269426"/>
          </a:xfrm>
          <a:prstGeom prst="donu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/>
          <a:lstStyle/>
          <a:p>
            <a:pPr algn="ctr" eaLnBrk="1" hangingPunct="1">
              <a:spcBef>
                <a:spcPct val="20000"/>
              </a:spcBef>
              <a:defRPr/>
            </a:pPr>
            <a:endParaRPr lang="zh-CN" altLang="en-US">
              <a:solidFill>
                <a:srgbClr val="0070C0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8" name="同心圆 27"/>
          <p:cNvSpPr/>
          <p:nvPr/>
        </p:nvSpPr>
        <p:spPr bwMode="auto">
          <a:xfrm>
            <a:off x="8000891" y="5050654"/>
            <a:ext cx="297570" cy="314904"/>
          </a:xfrm>
          <a:prstGeom prst="donu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/>
          <a:lstStyle/>
          <a:p>
            <a:pPr algn="ctr" eaLnBrk="1" hangingPunct="1">
              <a:spcBef>
                <a:spcPct val="20000"/>
              </a:spcBef>
              <a:defRPr/>
            </a:pPr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9" name="TextBox 52"/>
          <p:cNvSpPr txBox="1">
            <a:spLocks noChangeArrowheads="1"/>
          </p:cNvSpPr>
          <p:nvPr/>
        </p:nvSpPr>
        <p:spPr bwMode="auto">
          <a:xfrm>
            <a:off x="2775756" y="5631924"/>
            <a:ext cx="44114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100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1969</a:t>
            </a:r>
            <a:endParaRPr lang="zh-CN" altLang="en-US" sz="100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0" name="TextBox 53"/>
          <p:cNvSpPr txBox="1">
            <a:spLocks noChangeArrowheads="1"/>
          </p:cNvSpPr>
          <p:nvPr/>
        </p:nvSpPr>
        <p:spPr bwMode="auto">
          <a:xfrm>
            <a:off x="3552044" y="5654149"/>
            <a:ext cx="44114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10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1994</a:t>
            </a:r>
            <a:endParaRPr lang="zh-CN" altLang="en-US" sz="10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1" name="TextBox 54"/>
          <p:cNvSpPr txBox="1">
            <a:spLocks noChangeArrowheads="1"/>
          </p:cNvSpPr>
          <p:nvPr/>
        </p:nvSpPr>
        <p:spPr bwMode="auto">
          <a:xfrm>
            <a:off x="3948919" y="5682724"/>
            <a:ext cx="44114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100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2001</a:t>
            </a:r>
            <a:endParaRPr lang="zh-CN" altLang="en-US" sz="100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2" name="TextBox 55"/>
          <p:cNvSpPr txBox="1">
            <a:spLocks noChangeArrowheads="1"/>
          </p:cNvSpPr>
          <p:nvPr/>
        </p:nvSpPr>
        <p:spPr bwMode="auto">
          <a:xfrm>
            <a:off x="4441044" y="5655150"/>
            <a:ext cx="44114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10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2003</a:t>
            </a:r>
            <a:endParaRPr lang="zh-CN" altLang="en-US" sz="10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3" name="TextBox 56"/>
          <p:cNvSpPr txBox="1">
            <a:spLocks noChangeArrowheads="1"/>
          </p:cNvSpPr>
          <p:nvPr/>
        </p:nvSpPr>
        <p:spPr bwMode="auto">
          <a:xfrm>
            <a:off x="5558644" y="5663734"/>
            <a:ext cx="44114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10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2008</a:t>
            </a:r>
            <a:endParaRPr lang="zh-CN" altLang="en-US" sz="10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4" name="TextBox 57"/>
          <p:cNvSpPr txBox="1">
            <a:spLocks noChangeArrowheads="1"/>
          </p:cNvSpPr>
          <p:nvPr/>
        </p:nvSpPr>
        <p:spPr bwMode="auto">
          <a:xfrm>
            <a:off x="6023781" y="5669792"/>
            <a:ext cx="44114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10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2009</a:t>
            </a:r>
            <a:endParaRPr lang="zh-CN" altLang="en-US" sz="10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5" name="TextBox 58"/>
          <p:cNvSpPr txBox="1">
            <a:spLocks noChangeArrowheads="1"/>
          </p:cNvSpPr>
          <p:nvPr/>
        </p:nvSpPr>
        <p:spPr bwMode="auto">
          <a:xfrm>
            <a:off x="6882619" y="5661853"/>
            <a:ext cx="44114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10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2011</a:t>
            </a:r>
            <a:endParaRPr lang="zh-CN" altLang="en-US" sz="10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6" name="TextBox 59"/>
          <p:cNvSpPr txBox="1">
            <a:spLocks noChangeArrowheads="1"/>
          </p:cNvSpPr>
          <p:nvPr/>
        </p:nvSpPr>
        <p:spPr bwMode="auto">
          <a:xfrm>
            <a:off x="7894708" y="5638394"/>
            <a:ext cx="44114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10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2016</a:t>
            </a:r>
            <a:endParaRPr lang="zh-CN" altLang="en-US" sz="10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37" name="肘形连接符 62"/>
          <p:cNvCxnSpPr>
            <a:cxnSpLocks noChangeShapeType="1"/>
          </p:cNvCxnSpPr>
          <p:nvPr/>
        </p:nvCxnSpPr>
        <p:spPr bwMode="auto">
          <a:xfrm rot="5400000" flipH="1" flipV="1">
            <a:off x="3071839" y="5371993"/>
            <a:ext cx="707936" cy="665105"/>
          </a:xfrm>
          <a:prstGeom prst="bentConnector3">
            <a:avLst>
              <a:gd name="adj1" fmla="val 50000"/>
            </a:avLst>
          </a:prstGeom>
          <a:noFill/>
          <a:ln w="12700">
            <a:solidFill>
              <a:srgbClr val="002060"/>
            </a:solidFill>
            <a:miter lim="800000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8" name="肘形连接符 66"/>
          <p:cNvCxnSpPr>
            <a:cxnSpLocks noChangeShapeType="1"/>
            <a:stCxn id="27" idx="6"/>
            <a:endCxn id="21" idx="4"/>
          </p:cNvCxnSpPr>
          <p:nvPr/>
        </p:nvCxnSpPr>
        <p:spPr bwMode="auto">
          <a:xfrm flipV="1">
            <a:off x="3904800" y="4514362"/>
            <a:ext cx="331370" cy="701502"/>
          </a:xfrm>
          <a:prstGeom prst="bentConnector2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肘形连接符 69"/>
          <p:cNvCxnSpPr>
            <a:cxnSpLocks noChangeShapeType="1"/>
            <a:stCxn id="21" idx="6"/>
            <a:endCxn id="23" idx="4"/>
          </p:cNvCxnSpPr>
          <p:nvPr/>
        </p:nvCxnSpPr>
        <p:spPr bwMode="auto">
          <a:xfrm flipV="1">
            <a:off x="4387776" y="3767441"/>
            <a:ext cx="344575" cy="598413"/>
          </a:xfrm>
          <a:prstGeom prst="bentConnector2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cxnSp>
      <p:cxnSp>
        <p:nvCxnSpPr>
          <p:cNvPr id="40" name="肘形连接符 71"/>
          <p:cNvCxnSpPr>
            <a:cxnSpLocks noChangeShapeType="1"/>
            <a:stCxn id="21" idx="6"/>
            <a:endCxn id="23" idx="4"/>
          </p:cNvCxnSpPr>
          <p:nvPr/>
        </p:nvCxnSpPr>
        <p:spPr bwMode="auto">
          <a:xfrm flipV="1">
            <a:off x="4387776" y="3767441"/>
            <a:ext cx="344575" cy="598413"/>
          </a:xfrm>
          <a:prstGeom prst="bentConnector2">
            <a:avLst/>
          </a:prstGeom>
          <a:noFill/>
          <a:ln w="12700">
            <a:solidFill>
              <a:schemeClr val="tx1"/>
            </a:solidFill>
            <a:miter lim="800000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" name="肘形连接符 40"/>
          <p:cNvCxnSpPr>
            <a:cxnSpLocks noChangeShapeType="1"/>
            <a:stCxn id="23" idx="6"/>
            <a:endCxn id="24" idx="2"/>
          </p:cNvCxnSpPr>
          <p:nvPr/>
        </p:nvCxnSpPr>
        <p:spPr bwMode="auto">
          <a:xfrm flipV="1">
            <a:off x="4879195" y="3613666"/>
            <a:ext cx="821151" cy="3404"/>
          </a:xfrm>
          <a:prstGeom prst="bentConnector3">
            <a:avLst>
              <a:gd name="adj1" fmla="val 50000"/>
            </a:avLst>
          </a:prstGeom>
          <a:noFill/>
          <a:ln w="12700">
            <a:solidFill>
              <a:srgbClr val="002060"/>
            </a:solidFill>
            <a:miter lim="800000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2" name="肘形连接符 41"/>
          <p:cNvCxnSpPr>
            <a:cxnSpLocks noChangeShapeType="1"/>
            <a:stCxn id="24" idx="5"/>
            <a:endCxn id="25" idx="0"/>
          </p:cNvCxnSpPr>
          <p:nvPr/>
        </p:nvCxnSpPr>
        <p:spPr bwMode="auto">
          <a:xfrm rot="16200000" flipH="1">
            <a:off x="5439758" y="4235398"/>
            <a:ext cx="1341944" cy="306322"/>
          </a:xfrm>
          <a:prstGeom prst="bentConnector3">
            <a:avLst>
              <a:gd name="adj1" fmla="val 50000"/>
            </a:avLst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肘形连接符 42"/>
          <p:cNvCxnSpPr>
            <a:cxnSpLocks noChangeShapeType="1"/>
            <a:stCxn id="25" idx="6"/>
            <a:endCxn id="26" idx="2"/>
          </p:cNvCxnSpPr>
          <p:nvPr/>
        </p:nvCxnSpPr>
        <p:spPr bwMode="auto">
          <a:xfrm flipV="1">
            <a:off x="6408750" y="5208198"/>
            <a:ext cx="616744" cy="1590"/>
          </a:xfrm>
          <a:prstGeom prst="bentConnector3">
            <a:avLst>
              <a:gd name="adj1" fmla="val 50000"/>
            </a:avLst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肘形连接符 43"/>
          <p:cNvCxnSpPr>
            <a:cxnSpLocks noChangeShapeType="1"/>
            <a:stCxn id="26" idx="6"/>
            <a:endCxn id="28" idx="2"/>
          </p:cNvCxnSpPr>
          <p:nvPr/>
        </p:nvCxnSpPr>
        <p:spPr bwMode="auto">
          <a:xfrm flipV="1">
            <a:off x="7309746" y="5208106"/>
            <a:ext cx="691145" cy="92"/>
          </a:xfrm>
          <a:prstGeom prst="bentConnector3">
            <a:avLst>
              <a:gd name="adj1" fmla="val 50000"/>
            </a:avLst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TextBox 84"/>
          <p:cNvSpPr txBox="1">
            <a:spLocks noChangeArrowheads="1"/>
          </p:cNvSpPr>
          <p:nvPr/>
        </p:nvSpPr>
        <p:spPr bwMode="auto">
          <a:xfrm>
            <a:off x="3188778" y="4569143"/>
            <a:ext cx="1543448" cy="5663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fr-FR" altLang="en-US" sz="14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Lin </a:t>
            </a:r>
            <a:r>
              <a:rPr lang="en-US" altLang="zh-CN" sz="14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&amp; </a:t>
            </a:r>
            <a:r>
              <a:rPr lang="fr-FR" altLang="en-US" sz="14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Reiter</a:t>
            </a:r>
            <a:endParaRPr lang="fr-FR" altLang="en-US" sz="1400" dirty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eaLnBrk="1" hangingPunct="1">
              <a:buClrTx/>
              <a:buFontTx/>
              <a:buNone/>
            </a:pPr>
            <a:r>
              <a:rPr lang="fr-FR" altLang="en-US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 遗忘理论</a:t>
            </a:r>
            <a:endParaRPr lang="zh-CN" altLang="en-US" sz="1400" dirty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7" name="TextBox 86"/>
          <p:cNvSpPr txBox="1">
            <a:spLocks noChangeArrowheads="1"/>
          </p:cNvSpPr>
          <p:nvPr/>
        </p:nvSpPr>
        <p:spPr bwMode="auto">
          <a:xfrm>
            <a:off x="3743718" y="3743941"/>
            <a:ext cx="180049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fr-FR" altLang="en-US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      Lin</a:t>
            </a:r>
            <a:endParaRPr lang="fr-FR" altLang="en-US" sz="1400" dirty="0" smtClean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基于遗忘</a:t>
            </a:r>
            <a:r>
              <a:rPr lang="zh-CN" altLang="en-US" sz="14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理论的算法</a:t>
            </a:r>
            <a:endParaRPr lang="zh-CN" altLang="en-US" sz="1400" dirty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8" name="TextBox 87"/>
          <p:cNvSpPr txBox="1">
            <a:spLocks noChangeArrowheads="1"/>
          </p:cNvSpPr>
          <p:nvPr/>
        </p:nvSpPr>
        <p:spPr bwMode="auto">
          <a:xfrm>
            <a:off x="4098478" y="3195930"/>
            <a:ext cx="58291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fr-FR" altLang="en-US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Lin</a:t>
            </a:r>
            <a:endParaRPr lang="fr-FR" altLang="en-US" sz="1400" dirty="0" smtClean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实现</a:t>
            </a:r>
            <a:endParaRPr lang="zh-CN" altLang="en-US" sz="1400" dirty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9" name="TextBox 88"/>
          <p:cNvSpPr txBox="1">
            <a:spLocks noChangeArrowheads="1"/>
          </p:cNvSpPr>
          <p:nvPr/>
        </p:nvSpPr>
        <p:spPr bwMode="auto">
          <a:xfrm>
            <a:off x="6052831" y="3243812"/>
            <a:ext cx="144142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fr-FR" altLang="en-US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    Re</a:t>
            </a:r>
            <a:r>
              <a:rPr lang="en-US" altLang="zh-CN" sz="1400" dirty="0" err="1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i</a:t>
            </a:r>
            <a:r>
              <a:rPr lang="fr-FR" altLang="en-US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ter</a:t>
            </a:r>
            <a:endParaRPr lang="fr-FR" altLang="en-US" sz="1400" dirty="0" smtClean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新的</a:t>
            </a:r>
            <a:r>
              <a:rPr lang="zh-CN" altLang="en-US" sz="14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谓词</a:t>
            </a:r>
            <a:r>
              <a:rPr lang="fr-FR" altLang="en-US" sz="14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caused</a:t>
            </a:r>
            <a:endParaRPr lang="zh-CN" altLang="en-US" sz="1400" dirty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0" name="TextBox 89"/>
          <p:cNvSpPr txBox="1">
            <a:spLocks noChangeArrowheads="1"/>
          </p:cNvSpPr>
          <p:nvPr/>
        </p:nvSpPr>
        <p:spPr bwMode="auto">
          <a:xfrm>
            <a:off x="5292792" y="4756696"/>
            <a:ext cx="128272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14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Zhang</a:t>
            </a:r>
            <a:r>
              <a:rPr lang="fr-FR" altLang="en-US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en-US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&amp; </a:t>
            </a:r>
            <a:r>
              <a:rPr lang="fr-FR" altLang="en-US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Zhou</a:t>
            </a:r>
            <a:endParaRPr lang="fr-FR" altLang="en-US" sz="1400" dirty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命题</a:t>
            </a:r>
            <a:r>
              <a:rPr lang="en-US" altLang="zh-CN" sz="1400" b="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S5</a:t>
            </a:r>
            <a:endParaRPr lang="zh-CN" altLang="en-US" sz="1400" b="0" dirty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1" name="TextBox 91"/>
          <p:cNvSpPr txBox="1">
            <a:spLocks noChangeArrowheads="1"/>
          </p:cNvSpPr>
          <p:nvPr/>
        </p:nvSpPr>
        <p:spPr bwMode="auto">
          <a:xfrm>
            <a:off x="6472250" y="4501973"/>
            <a:ext cx="126188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fr-FR" altLang="en-US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  Liu</a:t>
            </a:r>
            <a:r>
              <a:rPr lang="zh-CN" altLang="en-US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14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&amp; </a:t>
            </a:r>
            <a:r>
              <a:rPr lang="fr-FR" altLang="en-US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Wen</a:t>
            </a:r>
            <a:endParaRPr lang="fr-FR" altLang="en-US" sz="1400" dirty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sz="14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模态一阶逻</a:t>
            </a:r>
            <a:r>
              <a:rPr lang="zh-CN" altLang="en-US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辑</a:t>
            </a:r>
            <a:endParaRPr lang="zh-CN" altLang="en-US" sz="1400" dirty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2" name="TextBox 92"/>
          <p:cNvSpPr txBox="1">
            <a:spLocks noChangeArrowheads="1"/>
          </p:cNvSpPr>
          <p:nvPr/>
        </p:nvSpPr>
        <p:spPr bwMode="auto">
          <a:xfrm>
            <a:off x="7588175" y="4485454"/>
            <a:ext cx="117692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fr-FR" altLang="en-US" sz="14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Liangda Fang</a:t>
            </a:r>
            <a:endParaRPr lang="fr-FR" altLang="en-US" sz="1400" dirty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sz="14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 多智能体</a:t>
            </a:r>
            <a:endParaRPr lang="zh-CN" altLang="en-US" sz="1400" dirty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4" name="TextBox 100"/>
          <p:cNvSpPr txBox="1">
            <a:spLocks noChangeArrowheads="1"/>
          </p:cNvSpPr>
          <p:nvPr/>
        </p:nvSpPr>
        <p:spPr bwMode="auto">
          <a:xfrm>
            <a:off x="6157131" y="6044674"/>
            <a:ext cx="192873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sz="1800" dirty="0" smtClean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规划（</a:t>
            </a:r>
            <a:r>
              <a:rPr lang="en-US" altLang="zh-CN" sz="1800" dirty="0" smtClean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Planning</a:t>
            </a:r>
            <a:r>
              <a:rPr lang="zh-CN" altLang="en-US" sz="1800" dirty="0" smtClean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）</a:t>
            </a:r>
            <a:endParaRPr lang="zh-CN" altLang="en-US" sz="1800" dirty="0">
              <a:solidFill>
                <a:srgbClr val="FF0000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5" name="右箭头 54"/>
          <p:cNvSpPr>
            <a:spLocks noChangeArrowheads="1"/>
          </p:cNvSpPr>
          <p:nvPr/>
        </p:nvSpPr>
        <p:spPr bwMode="auto">
          <a:xfrm rot="16200000">
            <a:off x="8243490" y="3704073"/>
            <a:ext cx="2046108" cy="398463"/>
          </a:xfrm>
          <a:prstGeom prst="rightArrow">
            <a:avLst>
              <a:gd name="adj1" fmla="val 50000"/>
              <a:gd name="adj2" fmla="val 50116"/>
            </a:avLst>
          </a:prstGeom>
          <a:solidFill>
            <a:schemeClr val="bg1"/>
          </a:solidFill>
          <a:ln w="9525">
            <a:solidFill>
              <a:srgbClr val="FF0000"/>
            </a:solidFill>
            <a:miter lim="800000"/>
          </a:ln>
        </p:spPr>
        <p:txBody>
          <a:bodyPr/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endParaRPr lang="zh-CN" altLang="en-US" sz="1000">
              <a:solidFill>
                <a:srgbClr val="FCAB1A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6" name="同心圆 55"/>
          <p:cNvSpPr/>
          <p:nvPr/>
        </p:nvSpPr>
        <p:spPr bwMode="auto">
          <a:xfrm>
            <a:off x="9110915" y="5047184"/>
            <a:ext cx="297570" cy="321149"/>
          </a:xfrm>
          <a:prstGeom prst="donu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/>
          <a:lstStyle/>
          <a:p>
            <a:pPr algn="ctr" eaLnBrk="1" hangingPunct="1">
              <a:spcBef>
                <a:spcPct val="20000"/>
              </a:spcBef>
              <a:defRPr/>
            </a:pPr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8" name="文本框 57"/>
          <p:cNvSpPr txBox="1">
            <a:spLocks noChangeArrowheads="1"/>
          </p:cNvSpPr>
          <p:nvPr/>
        </p:nvSpPr>
        <p:spPr bwMode="auto">
          <a:xfrm>
            <a:off x="8657297" y="2143670"/>
            <a:ext cx="1893888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1600" dirty="0" smtClean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反应式系统的</a:t>
            </a:r>
            <a:r>
              <a:rPr lang="en-US" altLang="zh-CN" sz="1600" dirty="0" smtClean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SNC</a:t>
            </a:r>
            <a:r>
              <a:rPr lang="zh-CN" altLang="en-US" sz="1600" dirty="0" smtClean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（</a:t>
            </a:r>
            <a:r>
              <a:rPr lang="en-US" altLang="zh-CN" sz="1600" dirty="0" smtClean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WSC</a:t>
            </a:r>
            <a:r>
              <a:rPr lang="zh-CN" altLang="en-US" sz="1600" dirty="0" smtClean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）、系统精</a:t>
            </a:r>
            <a:r>
              <a:rPr lang="zh-CN" altLang="en-US" sz="1600" dirty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化</a:t>
            </a:r>
            <a:r>
              <a:rPr lang="zh-CN" altLang="en-US" sz="1600" dirty="0" smtClean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和负例生成</a:t>
            </a:r>
            <a:endParaRPr lang="zh-CN" altLang="en-US" sz="1600" dirty="0">
              <a:solidFill>
                <a:srgbClr val="FF0000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9" name="TextBox 25"/>
          <p:cNvSpPr txBox="1"/>
          <p:nvPr/>
        </p:nvSpPr>
        <p:spPr>
          <a:xfrm>
            <a:off x="1361449" y="2265517"/>
            <a:ext cx="1005403" cy="63402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algn="ctr" eaLnBrk="1" hangingPunct="1">
              <a:spcBef>
                <a:spcPct val="20000"/>
              </a:spcBef>
              <a:defRPr/>
            </a:pPr>
            <a:r>
              <a:rPr lang="zh-CN" altLang="en-US" sz="1600" noProof="1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模型检测</a:t>
            </a:r>
            <a:endParaRPr lang="zh-CN" altLang="en-US" sz="1600" noProof="1">
              <a:gradFill>
                <a:gsLst>
                  <a:gs pos="0">
                    <a:srgbClr val="7B32B2"/>
                  </a:gs>
                  <a:gs pos="100000">
                    <a:srgbClr val="401A5D"/>
                  </a:gs>
                </a:gsLst>
                <a:lin scaled="0"/>
              </a:gra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 eaLnBrk="1" hangingPunct="1">
              <a:spcBef>
                <a:spcPct val="20000"/>
              </a:spcBef>
              <a:defRPr/>
            </a:pPr>
            <a:r>
              <a:rPr lang="zh-CN" altLang="en-US" sz="1600" noProof="1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（</a:t>
            </a:r>
            <a:r>
              <a:rPr lang="en-US" altLang="zh-CN" sz="1600" noProof="1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MC</a:t>
            </a:r>
            <a:r>
              <a:rPr lang="zh-CN" altLang="en-US" sz="1600" noProof="1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）</a:t>
            </a:r>
            <a:endParaRPr lang="zh-CN" altLang="en-US" sz="1600" noProof="1">
              <a:gradFill>
                <a:gsLst>
                  <a:gs pos="0">
                    <a:srgbClr val="7B32B2"/>
                  </a:gs>
                  <a:gs pos="100000">
                    <a:srgbClr val="401A5D"/>
                  </a:gs>
                </a:gsLst>
                <a:lin scaled="0"/>
              </a:gra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0" name="TextBox 88"/>
          <p:cNvSpPr txBox="1">
            <a:spLocks noChangeArrowheads="1"/>
          </p:cNvSpPr>
          <p:nvPr/>
        </p:nvSpPr>
        <p:spPr bwMode="auto">
          <a:xfrm>
            <a:off x="9336624" y="4749122"/>
            <a:ext cx="90281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fr-FR" sz="1400" dirty="0" smtClean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Feng</a:t>
            </a:r>
            <a:r>
              <a:rPr lang="zh-CN" altLang="en-US" sz="1400" dirty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等人</a:t>
            </a:r>
            <a:endParaRPr lang="zh-CN" altLang="en-US" sz="1400" dirty="0">
              <a:solidFill>
                <a:srgbClr val="FF0000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sz="1400" dirty="0" smtClean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有限</a:t>
            </a:r>
            <a:r>
              <a:rPr lang="en-US" altLang="zh-CN" sz="1400" dirty="0" smtClean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CTL</a:t>
            </a:r>
            <a:endParaRPr lang="en-US" altLang="zh-CN" sz="1400" dirty="0">
              <a:solidFill>
                <a:srgbClr val="FF0000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1" name="椭圆 32"/>
          <p:cNvSpPr>
            <a:spLocks noChangeArrowheads="1"/>
          </p:cNvSpPr>
          <p:nvPr/>
        </p:nvSpPr>
        <p:spPr bwMode="auto">
          <a:xfrm>
            <a:off x="9195606" y="5579657"/>
            <a:ext cx="114300" cy="58737"/>
          </a:xfrm>
          <a:prstGeom prst="ellipse">
            <a:avLst/>
          </a:prstGeom>
          <a:solidFill>
            <a:srgbClr val="00B0F0"/>
          </a:solidFill>
          <a:ln w="9525">
            <a:solidFill>
              <a:srgbClr val="00B0F0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endParaRPr lang="zh-CN" altLang="en-US" sz="1000">
              <a:solidFill>
                <a:srgbClr val="FCAB1A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2" name="TextBox 55"/>
          <p:cNvSpPr txBox="1">
            <a:spLocks noChangeArrowheads="1"/>
          </p:cNvSpPr>
          <p:nvPr/>
        </p:nvSpPr>
        <p:spPr bwMode="auto">
          <a:xfrm>
            <a:off x="9032183" y="5638334"/>
            <a:ext cx="44114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10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2020</a:t>
            </a:r>
            <a:endParaRPr lang="en-US" altLang="zh-CN" sz="10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3" name="椭圆 32"/>
          <p:cNvSpPr>
            <a:spLocks noChangeArrowheads="1"/>
          </p:cNvSpPr>
          <p:nvPr/>
        </p:nvSpPr>
        <p:spPr bwMode="auto">
          <a:xfrm>
            <a:off x="2893598" y="1534599"/>
            <a:ext cx="114300" cy="58737"/>
          </a:xfrm>
          <a:prstGeom prst="ellipse">
            <a:avLst/>
          </a:prstGeom>
          <a:gradFill rotWithShape="1">
            <a:gsLst>
              <a:gs pos="0">
                <a:srgbClr val="14CD68"/>
              </a:gs>
              <a:gs pos="100000">
                <a:srgbClr val="0B6E38"/>
              </a:gs>
            </a:gsLst>
            <a:lin ang="0"/>
          </a:gradFill>
          <a:ln w="9525">
            <a:solidFill>
              <a:srgbClr val="00B050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endParaRPr lang="zh-CN" altLang="en-US" sz="1000">
              <a:solidFill>
                <a:srgbClr val="FCAB1A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4" name="TextBox 55"/>
          <p:cNvSpPr txBox="1">
            <a:spLocks noChangeArrowheads="1"/>
          </p:cNvSpPr>
          <p:nvPr/>
        </p:nvSpPr>
        <p:spPr bwMode="auto">
          <a:xfrm>
            <a:off x="2675743" y="1275295"/>
            <a:ext cx="44114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10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1975</a:t>
            </a:r>
            <a:endParaRPr lang="en-US" altLang="zh-CN" sz="10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5" name="TextBox 25"/>
          <p:cNvSpPr txBox="1">
            <a:spLocks noChangeArrowheads="1"/>
          </p:cNvSpPr>
          <p:nvPr/>
        </p:nvSpPr>
        <p:spPr bwMode="auto">
          <a:xfrm>
            <a:off x="5336950" y="947927"/>
            <a:ext cx="13462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zh-CN" altLang="en-US" sz="1800" dirty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形式化验证</a:t>
            </a:r>
            <a:endParaRPr lang="zh-CN" altLang="en-US" sz="1800" dirty="0">
              <a:solidFill>
                <a:srgbClr val="FF0000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6" name="椭圆 32"/>
          <p:cNvSpPr>
            <a:spLocks noChangeArrowheads="1"/>
          </p:cNvSpPr>
          <p:nvPr/>
        </p:nvSpPr>
        <p:spPr bwMode="auto">
          <a:xfrm>
            <a:off x="4545819" y="1537717"/>
            <a:ext cx="114300" cy="58738"/>
          </a:xfrm>
          <a:prstGeom prst="ellipse">
            <a:avLst/>
          </a:prstGeom>
          <a:gradFill rotWithShape="1">
            <a:gsLst>
              <a:gs pos="0">
                <a:srgbClr val="14CD68"/>
              </a:gs>
              <a:gs pos="100000">
                <a:srgbClr val="0B6E38"/>
              </a:gs>
            </a:gsLst>
            <a:lin ang="0"/>
          </a:gradFill>
          <a:ln w="9525">
            <a:solidFill>
              <a:srgbClr val="00B050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endParaRPr lang="zh-CN" altLang="en-US" sz="1000">
              <a:solidFill>
                <a:srgbClr val="FCAB1A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7" name="TextBox 55"/>
          <p:cNvSpPr txBox="1">
            <a:spLocks noChangeArrowheads="1"/>
          </p:cNvSpPr>
          <p:nvPr/>
        </p:nvSpPr>
        <p:spPr bwMode="auto">
          <a:xfrm>
            <a:off x="4347788" y="1257970"/>
            <a:ext cx="44114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sz="1000" dirty="0">
                <a:solidFill>
                  <a:srgbClr val="0C1C42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1981</a:t>
            </a:r>
            <a:endParaRPr lang="zh-CN" altLang="en-US" sz="1000" dirty="0">
              <a:solidFill>
                <a:srgbClr val="0C1C42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8" name="TextBox 25"/>
          <p:cNvSpPr txBox="1"/>
          <p:nvPr/>
        </p:nvSpPr>
        <p:spPr>
          <a:xfrm>
            <a:off x="1283747" y="1619957"/>
            <a:ext cx="975332" cy="338554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algn="ctr" eaLnBrk="1" hangingPunct="1">
              <a:spcBef>
                <a:spcPct val="20000"/>
              </a:spcBef>
              <a:defRPr/>
            </a:pPr>
            <a:r>
              <a:rPr lang="en-US" altLang="zh-CN" sz="1600" noProof="1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WP &amp; SP</a:t>
            </a:r>
            <a:endParaRPr lang="en-US" altLang="zh-CN" sz="1600" noProof="1">
              <a:gradFill>
                <a:gsLst>
                  <a:gs pos="0">
                    <a:srgbClr val="7B32B2"/>
                  </a:gs>
                  <a:gs pos="100000">
                    <a:srgbClr val="401A5D"/>
                  </a:gs>
                </a:gsLst>
                <a:lin scaled="0"/>
              </a:gra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9" name="同心圆 68"/>
          <p:cNvSpPr/>
          <p:nvPr/>
        </p:nvSpPr>
        <p:spPr bwMode="auto">
          <a:xfrm>
            <a:off x="2800151" y="1855861"/>
            <a:ext cx="235162" cy="239934"/>
          </a:xfrm>
          <a:prstGeom prst="donu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/>
          <a:lstStyle/>
          <a:p>
            <a:pPr algn="ctr" eaLnBrk="1" hangingPunct="1">
              <a:spcBef>
                <a:spcPct val="20000"/>
              </a:spcBef>
              <a:defRPr/>
            </a:pPr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71" name="同心圆 70"/>
          <p:cNvSpPr/>
          <p:nvPr/>
        </p:nvSpPr>
        <p:spPr bwMode="auto">
          <a:xfrm>
            <a:off x="4490903" y="2402582"/>
            <a:ext cx="260350" cy="253000"/>
          </a:xfrm>
          <a:prstGeom prst="donu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/>
          <a:lstStyle/>
          <a:p>
            <a:pPr algn="ctr" eaLnBrk="1" hangingPunct="1">
              <a:spcBef>
                <a:spcPct val="20000"/>
              </a:spcBef>
              <a:defRPr/>
            </a:pPr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72" name="肘形连接符 71"/>
          <p:cNvCxnSpPr>
            <a:endCxn id="71" idx="0"/>
          </p:cNvCxnSpPr>
          <p:nvPr/>
        </p:nvCxnSpPr>
        <p:spPr>
          <a:xfrm>
            <a:off x="3034001" y="1989934"/>
            <a:ext cx="1587077" cy="412648"/>
          </a:xfrm>
          <a:prstGeom prst="bentConnector2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TextBox 88"/>
          <p:cNvSpPr txBox="1">
            <a:spLocks noChangeArrowheads="1"/>
          </p:cNvSpPr>
          <p:nvPr/>
        </p:nvSpPr>
        <p:spPr bwMode="auto">
          <a:xfrm>
            <a:off x="2444212" y="1977703"/>
            <a:ext cx="117211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sz="14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Hoare</a:t>
            </a:r>
            <a:r>
              <a:rPr lang="zh-CN" altLang="zh-CN" sz="14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三元组</a:t>
            </a:r>
            <a:endParaRPr lang="zh-CN" altLang="zh-CN" sz="1400" dirty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74" name="TextBox 88"/>
          <p:cNvSpPr txBox="1">
            <a:spLocks noChangeArrowheads="1"/>
          </p:cNvSpPr>
          <p:nvPr/>
        </p:nvSpPr>
        <p:spPr bwMode="auto">
          <a:xfrm>
            <a:off x="3758358" y="2565110"/>
            <a:ext cx="153118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sz="14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Emerson </a:t>
            </a:r>
            <a:r>
              <a:rPr lang="en-US" altLang="zh-CN" sz="14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&amp; </a:t>
            </a:r>
            <a:r>
              <a:rPr lang="zh-CN" altLang="en-US" sz="14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Clarke</a:t>
            </a:r>
            <a:endParaRPr lang="zh-CN" altLang="en-US" sz="1400" dirty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           MC</a:t>
            </a:r>
            <a:r>
              <a:rPr lang="zh-CN" altLang="en-US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</a:t>
            </a:r>
            <a:endParaRPr lang="zh-CN" altLang="en-US" sz="1400" dirty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75" name="椭圆 32"/>
          <p:cNvSpPr>
            <a:spLocks noChangeArrowheads="1"/>
          </p:cNvSpPr>
          <p:nvPr/>
        </p:nvSpPr>
        <p:spPr bwMode="auto">
          <a:xfrm>
            <a:off x="6322053" y="1538549"/>
            <a:ext cx="114300" cy="58738"/>
          </a:xfrm>
          <a:prstGeom prst="ellipse">
            <a:avLst/>
          </a:prstGeom>
          <a:gradFill rotWithShape="1">
            <a:gsLst>
              <a:gs pos="0">
                <a:srgbClr val="14CD68"/>
              </a:gs>
              <a:gs pos="100000">
                <a:srgbClr val="0B6E38"/>
              </a:gs>
            </a:gsLst>
            <a:lin ang="0"/>
          </a:gradFill>
          <a:ln w="9525">
            <a:solidFill>
              <a:srgbClr val="00B050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endParaRPr lang="zh-CN" altLang="en-US" sz="1000">
              <a:solidFill>
                <a:srgbClr val="FCAB1A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76" name="TextBox 55"/>
          <p:cNvSpPr txBox="1">
            <a:spLocks noChangeArrowheads="1"/>
          </p:cNvSpPr>
          <p:nvPr/>
        </p:nvSpPr>
        <p:spPr bwMode="auto">
          <a:xfrm>
            <a:off x="6096208" y="1296627"/>
            <a:ext cx="44114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sz="1000" dirty="0">
                <a:solidFill>
                  <a:srgbClr val="0C1C42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19</a:t>
            </a:r>
            <a:r>
              <a:rPr lang="en-US" altLang="zh-CN" sz="1000" dirty="0">
                <a:solidFill>
                  <a:srgbClr val="0C1C42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90</a:t>
            </a:r>
            <a:endParaRPr lang="en-US" altLang="zh-CN" sz="1000" dirty="0">
              <a:solidFill>
                <a:srgbClr val="0C1C42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77" name="同心圆 76"/>
          <p:cNvSpPr/>
          <p:nvPr/>
        </p:nvSpPr>
        <p:spPr bwMode="auto">
          <a:xfrm>
            <a:off x="6263891" y="2396972"/>
            <a:ext cx="243441" cy="250664"/>
          </a:xfrm>
          <a:prstGeom prst="donu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/>
          <a:lstStyle/>
          <a:p>
            <a:pPr algn="ctr" eaLnBrk="1" hangingPunct="1">
              <a:spcBef>
                <a:spcPct val="20000"/>
              </a:spcBef>
              <a:defRPr/>
            </a:pPr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78" name="肘形连接符 77"/>
          <p:cNvCxnSpPr>
            <a:cxnSpLocks noChangeShapeType="1"/>
            <a:stCxn id="71" idx="6"/>
            <a:endCxn id="77" idx="2"/>
          </p:cNvCxnSpPr>
          <p:nvPr/>
        </p:nvCxnSpPr>
        <p:spPr bwMode="auto">
          <a:xfrm flipV="1">
            <a:off x="4751253" y="2522304"/>
            <a:ext cx="1512638" cy="6778"/>
          </a:xfrm>
          <a:prstGeom prst="bentConnector3">
            <a:avLst>
              <a:gd name="adj1" fmla="val 50000"/>
            </a:avLst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9" name="TextBox 88"/>
          <p:cNvSpPr txBox="1"/>
          <p:nvPr/>
        </p:nvSpPr>
        <p:spPr>
          <a:xfrm>
            <a:off x="5585445" y="2539276"/>
            <a:ext cx="1744388" cy="52322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400" noProof="1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Woodcock &amp;</a:t>
            </a:r>
            <a:r>
              <a:rPr lang="zh-CN" altLang="en-US" sz="1400" noProof="1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1400" noProof="1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Morgan</a:t>
            </a:r>
            <a:endParaRPr lang="en-US" altLang="zh-CN" sz="1400" noProof="1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>
              <a:defRPr/>
            </a:pPr>
            <a:r>
              <a:rPr lang="zh-CN" altLang="en-US" sz="1400" noProof="1" smtClean="0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   系统</a:t>
            </a:r>
            <a:r>
              <a:rPr lang="zh-CN" altLang="en-US" sz="1400" noProof="1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精化</a:t>
            </a:r>
            <a:endParaRPr lang="zh-CN" altLang="en-US" sz="1400" noProof="1">
              <a:gradFill>
                <a:gsLst>
                  <a:gs pos="0">
                    <a:srgbClr val="7B32B2"/>
                  </a:gs>
                  <a:gs pos="100000">
                    <a:srgbClr val="401A5D"/>
                  </a:gs>
                </a:gsLst>
                <a:lin scaled="0"/>
              </a:gra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80" name="椭圆 32"/>
          <p:cNvSpPr>
            <a:spLocks noChangeArrowheads="1"/>
          </p:cNvSpPr>
          <p:nvPr/>
        </p:nvSpPr>
        <p:spPr bwMode="auto">
          <a:xfrm>
            <a:off x="8100732" y="1535541"/>
            <a:ext cx="114300" cy="58737"/>
          </a:xfrm>
          <a:prstGeom prst="ellipse">
            <a:avLst/>
          </a:prstGeom>
          <a:gradFill rotWithShape="1">
            <a:gsLst>
              <a:gs pos="0">
                <a:srgbClr val="14CD68"/>
              </a:gs>
              <a:gs pos="100000">
                <a:srgbClr val="0B6E38"/>
              </a:gs>
            </a:gsLst>
            <a:lin ang="0"/>
          </a:gradFill>
          <a:ln w="9525">
            <a:solidFill>
              <a:srgbClr val="00B050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endParaRPr lang="zh-CN" altLang="en-US" sz="1000">
              <a:solidFill>
                <a:srgbClr val="FCAB1A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81" name="TextBox 55"/>
          <p:cNvSpPr txBox="1">
            <a:spLocks noChangeArrowheads="1"/>
          </p:cNvSpPr>
          <p:nvPr/>
        </p:nvSpPr>
        <p:spPr bwMode="auto">
          <a:xfrm>
            <a:off x="7882450" y="1231126"/>
            <a:ext cx="44114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1000" dirty="0">
                <a:solidFill>
                  <a:srgbClr val="0C1C42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2018</a:t>
            </a:r>
            <a:endParaRPr lang="en-US" altLang="zh-CN" sz="1000" dirty="0">
              <a:solidFill>
                <a:srgbClr val="0C1C42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82" name="同心圆 81"/>
          <p:cNvSpPr/>
          <p:nvPr/>
        </p:nvSpPr>
        <p:spPr bwMode="auto">
          <a:xfrm>
            <a:off x="8048846" y="2412919"/>
            <a:ext cx="218072" cy="242088"/>
          </a:xfrm>
          <a:prstGeom prst="donu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/>
          <a:lstStyle/>
          <a:p>
            <a:pPr algn="ctr" eaLnBrk="1" hangingPunct="1">
              <a:spcBef>
                <a:spcPct val="20000"/>
              </a:spcBef>
              <a:defRPr/>
            </a:pPr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84" name="TextBox 88"/>
          <p:cNvSpPr txBox="1"/>
          <p:nvPr/>
        </p:nvSpPr>
        <p:spPr>
          <a:xfrm>
            <a:off x="7472200" y="1934936"/>
            <a:ext cx="1431802" cy="52322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400" noProof="1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Dailler &amp; Hauzar</a:t>
            </a:r>
            <a:endParaRPr lang="en-US" altLang="zh-CN" sz="1400" noProof="1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>
              <a:defRPr/>
            </a:pPr>
            <a:r>
              <a:rPr lang="en-US" altLang="zh-CN" sz="1400" noProof="1" smtClean="0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    </a:t>
            </a:r>
            <a:r>
              <a:rPr lang="zh-CN" altLang="zh-CN" sz="1400" noProof="1" smtClean="0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负</a:t>
            </a:r>
            <a:r>
              <a:rPr lang="zh-CN" altLang="zh-CN" sz="1400" noProof="1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例产生</a:t>
            </a:r>
            <a:endParaRPr lang="zh-CN" altLang="zh-CN" sz="1400" noProof="1">
              <a:gradFill>
                <a:gsLst>
                  <a:gs pos="0">
                    <a:srgbClr val="7B32B2"/>
                  </a:gs>
                  <a:gs pos="100000">
                    <a:srgbClr val="401A5D"/>
                  </a:gs>
                </a:gsLst>
                <a:lin scaled="0"/>
              </a:gra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85" name="右箭头 84"/>
          <p:cNvSpPr>
            <a:spLocks noChangeArrowheads="1"/>
          </p:cNvSpPr>
          <p:nvPr/>
        </p:nvSpPr>
        <p:spPr bwMode="auto">
          <a:xfrm>
            <a:off x="8311015" y="2381130"/>
            <a:ext cx="376238" cy="315913"/>
          </a:xfrm>
          <a:prstGeom prst="rightArrow">
            <a:avLst>
              <a:gd name="adj1" fmla="val 50000"/>
              <a:gd name="adj2" fmla="val 50406"/>
            </a:avLst>
          </a:prstGeom>
          <a:solidFill>
            <a:schemeClr val="bg1"/>
          </a:solidFill>
          <a:ln w="9525">
            <a:solidFill>
              <a:srgbClr val="FF0000"/>
            </a:solidFill>
            <a:miter lim="800000"/>
          </a:ln>
        </p:spPr>
        <p:txBody>
          <a:bodyPr/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endParaRPr lang="zh-CN" altLang="en-US" sz="1000">
              <a:solidFill>
                <a:srgbClr val="FCAB1A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86" name="TextBox 88"/>
          <p:cNvSpPr txBox="1">
            <a:spLocks noChangeArrowheads="1"/>
          </p:cNvSpPr>
          <p:nvPr/>
        </p:nvSpPr>
        <p:spPr bwMode="auto">
          <a:xfrm>
            <a:off x="2460293" y="1497506"/>
            <a:ext cx="90281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Dijkstra</a:t>
            </a:r>
            <a:endParaRPr lang="zh-CN" altLang="en-US" sz="1400" dirty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14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WP &amp;</a:t>
            </a:r>
            <a:r>
              <a:rPr lang="zh-CN" altLang="en-US" sz="14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14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SP</a:t>
            </a:r>
            <a:endParaRPr lang="zh-CN" altLang="en-US" sz="1400" dirty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88" name="直接箭头连接符 28"/>
          <p:cNvCxnSpPr>
            <a:cxnSpLocks noChangeShapeType="1"/>
          </p:cNvCxnSpPr>
          <p:nvPr/>
        </p:nvCxnSpPr>
        <p:spPr bwMode="auto">
          <a:xfrm>
            <a:off x="2434444" y="2235080"/>
            <a:ext cx="7723187" cy="30162"/>
          </a:xfrm>
          <a:prstGeom prst="straightConnector1">
            <a:avLst/>
          </a:prstGeom>
          <a:noFill/>
          <a:ln w="9525">
            <a:solidFill>
              <a:srgbClr val="0067AC"/>
            </a:solidFill>
            <a:round/>
            <a:head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9" name="直接箭头连接符 138"/>
          <p:cNvCxnSpPr>
            <a:endCxn id="82" idx="2"/>
          </p:cNvCxnSpPr>
          <p:nvPr/>
        </p:nvCxnSpPr>
        <p:spPr>
          <a:xfrm flipV="1">
            <a:off x="6499426" y="2533963"/>
            <a:ext cx="1549420" cy="5123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5" name="TextBox 82"/>
          <p:cNvSpPr txBox="1">
            <a:spLocks noChangeArrowheads="1"/>
          </p:cNvSpPr>
          <p:nvPr/>
        </p:nvSpPr>
        <p:spPr bwMode="auto">
          <a:xfrm>
            <a:off x="1800148" y="6181621"/>
            <a:ext cx="2369344" cy="5663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fr-FR" altLang="en-US" sz="14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John </a:t>
            </a:r>
            <a:r>
              <a:rPr lang="en-US" altLang="zh-CN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&amp; </a:t>
            </a:r>
            <a:r>
              <a:rPr lang="fr-FR" altLang="en-US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Patrick </a:t>
            </a:r>
            <a:r>
              <a:rPr lang="fr-FR" altLang="en-US" sz="14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J. </a:t>
            </a:r>
            <a:endParaRPr lang="fr-FR" altLang="en-US" sz="1400" dirty="0" smtClean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 eaLnBrk="1" hangingPunct="1">
              <a:buClrTx/>
              <a:buFontTx/>
              <a:buNone/>
            </a:pPr>
            <a:r>
              <a:rPr lang="fr-FR" altLang="en-US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情景演算</a:t>
            </a:r>
            <a:endParaRPr lang="fr-FR" altLang="en-US" sz="1400" dirty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89" name="椭圆 36"/>
          <p:cNvSpPr>
            <a:spLocks noChangeArrowheads="1"/>
          </p:cNvSpPr>
          <p:nvPr/>
        </p:nvSpPr>
        <p:spPr bwMode="auto">
          <a:xfrm flipH="1">
            <a:off x="8645502" y="5584419"/>
            <a:ext cx="96838" cy="52388"/>
          </a:xfrm>
          <a:prstGeom prst="ellipse">
            <a:avLst/>
          </a:prstGeom>
          <a:solidFill>
            <a:srgbClr val="00B0F0"/>
          </a:solidFill>
          <a:ln w="9525">
            <a:solidFill>
              <a:srgbClr val="00B0F0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endParaRPr lang="zh-CN" altLang="en-US" sz="1000">
              <a:solidFill>
                <a:srgbClr val="FCAB1A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90" name="同心圆 89"/>
          <p:cNvSpPr/>
          <p:nvPr/>
        </p:nvSpPr>
        <p:spPr bwMode="auto">
          <a:xfrm>
            <a:off x="8562066" y="4250628"/>
            <a:ext cx="297570" cy="314904"/>
          </a:xfrm>
          <a:prstGeom prst="donut">
            <a:avLst/>
          </a:prstGeom>
          <a:solidFill>
            <a:srgbClr val="0070C0"/>
          </a:solidFill>
          <a:ln>
            <a:solidFill>
              <a:schemeClr val="accent5">
                <a:lumMod val="75000"/>
              </a:schemeClr>
            </a:solidFill>
          </a:ln>
        </p:spPr>
        <p:txBody>
          <a:bodyPr/>
          <a:lstStyle/>
          <a:p>
            <a:pPr algn="ctr" eaLnBrk="1" hangingPunct="1">
              <a:spcBef>
                <a:spcPct val="20000"/>
              </a:spcBef>
              <a:defRPr/>
            </a:pPr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91" name="TextBox 59"/>
          <p:cNvSpPr txBox="1">
            <a:spLocks noChangeArrowheads="1"/>
          </p:cNvSpPr>
          <p:nvPr/>
        </p:nvSpPr>
        <p:spPr bwMode="auto">
          <a:xfrm>
            <a:off x="8479213" y="5638359"/>
            <a:ext cx="44114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10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2018</a:t>
            </a:r>
            <a:endParaRPr lang="zh-CN" altLang="en-US" sz="10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92" name="TextBox 92"/>
          <p:cNvSpPr txBox="1">
            <a:spLocks noChangeArrowheads="1"/>
          </p:cNvSpPr>
          <p:nvPr/>
        </p:nvSpPr>
        <p:spPr bwMode="auto">
          <a:xfrm>
            <a:off x="7888835" y="3767041"/>
            <a:ext cx="160806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           冯</a:t>
            </a:r>
            <a:endParaRPr lang="en-US" altLang="zh-CN" sz="1400" dirty="0" smtClean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 </a:t>
            </a:r>
            <a:r>
              <a:rPr lang="en-US" altLang="zh-CN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S5</a:t>
            </a:r>
            <a:r>
              <a:rPr lang="zh-CN" altLang="en-US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下</a:t>
            </a:r>
            <a:r>
              <a:rPr lang="en-US" altLang="zh-CN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SNC &amp; WSC</a:t>
            </a:r>
            <a:endParaRPr lang="zh-CN" altLang="en-US" sz="1400" dirty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96" name="肘形连接符 95"/>
          <p:cNvCxnSpPr>
            <a:stCxn id="90" idx="6"/>
            <a:endCxn id="56" idx="2"/>
          </p:cNvCxnSpPr>
          <p:nvPr/>
        </p:nvCxnSpPr>
        <p:spPr>
          <a:xfrm>
            <a:off x="8859636" y="4408080"/>
            <a:ext cx="251279" cy="79967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8" name="肘形连接符 97"/>
          <p:cNvCxnSpPr>
            <a:endCxn id="90" idx="2"/>
          </p:cNvCxnSpPr>
          <p:nvPr/>
        </p:nvCxnSpPr>
        <p:spPr>
          <a:xfrm rot="5400000" flipH="1" flipV="1">
            <a:off x="8030425" y="4676118"/>
            <a:ext cx="799678" cy="26360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99" advTm="185071"/>
    </mc:Choice>
    <mc:Fallback>
      <p:transition spd="slow" advTm="1850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1" fill="hold">
                      <p:stCondLst>
                        <p:cond delay="indefinite"/>
                      </p:stCondLst>
                      <p:childTnLst>
                        <p:par>
                          <p:cTn id="202" fill="hold">
                            <p:stCondLst>
                              <p:cond delay="0"/>
                            </p:stCondLst>
                            <p:childTnLst>
                              <p:par>
                                <p:cTn id="2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5" fill="hold">
                      <p:stCondLst>
                        <p:cond delay="indefinite"/>
                      </p:stCondLst>
                      <p:childTnLst>
                        <p:par>
                          <p:cTn id="206" fill="hold">
                            <p:stCondLst>
                              <p:cond delay="0"/>
                            </p:stCondLst>
                            <p:childTnLst>
                              <p:par>
                                <p:cTn id="20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7" fill="hold">
                      <p:stCondLst>
                        <p:cond delay="indefinite"/>
                      </p:stCondLst>
                      <p:childTnLst>
                        <p:par>
                          <p:cTn id="218" fill="hold">
                            <p:stCondLst>
                              <p:cond delay="0"/>
                            </p:stCondLst>
                            <p:childTnLst>
                              <p:par>
                                <p:cTn id="2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1" fill="hold">
                      <p:stCondLst>
                        <p:cond delay="indefinite"/>
                      </p:stCondLst>
                      <p:childTnLst>
                        <p:par>
                          <p:cTn id="222" fill="hold">
                            <p:stCondLst>
                              <p:cond delay="0"/>
                            </p:stCondLst>
                            <p:childTnLst>
                              <p:par>
                                <p:cTn id="2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7" fill="hold">
                      <p:stCondLst>
                        <p:cond delay="indefinite"/>
                      </p:stCondLst>
                      <p:childTnLst>
                        <p:par>
                          <p:cTn id="228" fill="hold">
                            <p:stCondLst>
                              <p:cond delay="0"/>
                            </p:stCondLst>
                            <p:childTnLst>
                              <p:par>
                                <p:cTn id="22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46" grpId="0"/>
      <p:bldP spid="47" grpId="0"/>
      <p:bldP spid="48" grpId="0"/>
      <p:bldP spid="49" grpId="0"/>
      <p:bldP spid="50" grpId="0"/>
      <p:bldP spid="51" grpId="0"/>
      <p:bldP spid="52" grpId="0"/>
      <p:bldP spid="55" grpId="0" animBg="1"/>
      <p:bldP spid="56" grpId="1" animBg="1"/>
      <p:bldP spid="56" grpId="2" animBg="1"/>
      <p:bldP spid="58" grpId="1"/>
      <p:bldP spid="58" grpId="2"/>
      <p:bldP spid="60" grpId="0"/>
      <p:bldP spid="61" grpId="1" animBg="1"/>
      <p:bldP spid="61" grpId="2" animBg="1"/>
      <p:bldP spid="62" grpId="1"/>
      <p:bldP spid="62" grpId="2"/>
      <p:bldP spid="63" grpId="1" animBg="1"/>
      <p:bldP spid="63" grpId="2" animBg="1"/>
      <p:bldP spid="64" grpId="1"/>
      <p:bldP spid="64" grpId="2"/>
      <p:bldP spid="66" grpId="1" animBg="1"/>
      <p:bldP spid="66" grpId="2" animBg="1"/>
      <p:bldP spid="67" grpId="1"/>
      <p:bldP spid="67" grpId="2"/>
      <p:bldP spid="69" grpId="0" animBg="1"/>
      <p:bldP spid="71" grpId="1" animBg="1"/>
      <p:bldP spid="71" grpId="2" animBg="1"/>
      <p:bldP spid="73" grpId="1"/>
      <p:bldP spid="73" grpId="2"/>
      <p:bldP spid="74" grpId="0"/>
      <p:bldP spid="75" grpId="1" animBg="1"/>
      <p:bldP spid="75" grpId="2" animBg="1"/>
      <p:bldP spid="76" grpId="1"/>
      <p:bldP spid="76" grpId="2"/>
      <p:bldP spid="77" grpId="1" animBg="1"/>
      <p:bldP spid="77" grpId="2" animBg="1"/>
      <p:bldP spid="79" grpId="0"/>
      <p:bldP spid="80" grpId="1" animBg="1"/>
      <p:bldP spid="80" grpId="2" animBg="1"/>
      <p:bldP spid="81" grpId="1"/>
      <p:bldP spid="81" grpId="2"/>
      <p:bldP spid="82" grpId="1" animBg="1"/>
      <p:bldP spid="82" grpId="2" animBg="1"/>
      <p:bldP spid="84" grpId="0"/>
      <p:bldP spid="85" grpId="0" animBg="1"/>
      <p:bldP spid="86" grpId="0"/>
      <p:bldP spid="45" grpId="0"/>
      <p:bldP spid="89" grpId="0" animBg="1"/>
      <p:bldP spid="90" grpId="0" animBg="1"/>
      <p:bldP spid="91" grpId="0"/>
      <p:bldP spid="9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圆角矩形 21"/>
          <p:cNvSpPr/>
          <p:nvPr/>
        </p:nvSpPr>
        <p:spPr>
          <a:xfrm>
            <a:off x="6702641" y="1207363"/>
            <a:ext cx="3728621" cy="3222594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Planning</a:t>
            </a:r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zh-CN" altLang="en-US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1744459" y="2047891"/>
            <a:ext cx="1988598" cy="2272726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形式化验证</a:t>
            </a:r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zh-CN" altLang="en-US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研究目标</a:t>
            </a:r>
            <a:endParaRPr lang="zh-CN" altLang="en-US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10875" y="4880368"/>
            <a:ext cx="10770247" cy="17532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通过人工智能的</a:t>
            </a:r>
            <a:r>
              <a:rPr lang="zh-CN" altLang="en-US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  <a:sym typeface="+mn-ea"/>
              </a:rPr>
              <a:t>知识表示与推理</a:t>
            </a:r>
            <a:r>
              <a:rPr lang="en-US" altLang="zh-CN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  <a:sym typeface="+mn-ea"/>
              </a:rPr>
              <a:t>(KR)</a:t>
            </a:r>
            <a:r>
              <a:rPr lang="zh-CN" altLang="en-US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  <a:sym typeface="+mn-ea"/>
              </a:rPr>
              <a:t>技术，</a:t>
            </a:r>
            <a:r>
              <a:rPr lang="zh-CN" altLang="en-US" sz="2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从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遗忘理论</a:t>
            </a:r>
            <a:r>
              <a:rPr lang="zh-CN" altLang="en-US" sz="2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出发，研究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反应式系统</a:t>
            </a:r>
            <a:r>
              <a:rPr lang="en-US" altLang="zh-CN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  <a:sym typeface="+mn-ea"/>
              </a:rPr>
              <a:t>(</a:t>
            </a:r>
            <a:r>
              <a:rPr lang="zh-CN" altLang="en-US" sz="2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  <a:sym typeface="+mn-ea"/>
              </a:rPr>
              <a:t>在某个符号集上</a:t>
            </a:r>
            <a:r>
              <a:rPr lang="en-US" altLang="zh-CN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  <a:sym typeface="+mn-ea"/>
              </a:rPr>
              <a:t>)</a:t>
            </a:r>
            <a:r>
              <a:rPr lang="en-US" altLang="zh-CN" sz="2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SNC</a:t>
            </a:r>
            <a:r>
              <a:rPr lang="zh-CN" altLang="en-US" sz="2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和</a:t>
            </a:r>
            <a:r>
              <a:rPr lang="en-US" altLang="zh-CN" sz="2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WSC</a:t>
            </a:r>
            <a:r>
              <a:rPr lang="zh-CN" altLang="en-US" sz="2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的表示与计算，提高反应式系统的可靠性</a:t>
            </a:r>
            <a:r>
              <a:rPr lang="en-US" altLang="zh-CN" sz="2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zh-CN" altLang="en-US" sz="2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或辅助证明反应式系统的正确性）</a:t>
            </a:r>
            <a:r>
              <a:rPr lang="zh-CN" altLang="en-US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。</a:t>
            </a:r>
            <a:endParaRPr lang="zh-CN" altLang="en-US" sz="24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7912967" y="1745460"/>
            <a:ext cx="1331651" cy="506028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情景演算</a:t>
            </a:r>
            <a:endParaRPr lang="zh-CN" altLang="en-US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7912966" y="2561363"/>
            <a:ext cx="1331651" cy="506028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基本动作理论</a:t>
            </a:r>
            <a:endParaRPr lang="zh-CN" altLang="en-US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6902392" y="3643684"/>
            <a:ext cx="1331651" cy="506028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后继状态公理</a:t>
            </a:r>
            <a:endParaRPr lang="zh-CN" altLang="en-US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8676449" y="3643684"/>
            <a:ext cx="1447062" cy="506028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Regression</a:t>
            </a:r>
            <a:endParaRPr lang="zh-CN" altLang="en-US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251799" y="3694276"/>
            <a:ext cx="344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…</a:t>
            </a:r>
            <a:endParaRPr lang="zh-CN" altLang="en-US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11" name="直接箭头连接符 10"/>
          <p:cNvCxnSpPr>
            <a:stCxn id="3" idx="2"/>
            <a:endCxn id="6" idx="0"/>
          </p:cNvCxnSpPr>
          <p:nvPr/>
        </p:nvCxnSpPr>
        <p:spPr>
          <a:xfrm flipH="1">
            <a:off x="8578792" y="2251488"/>
            <a:ext cx="1" cy="3098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>
            <a:stCxn id="6" idx="2"/>
            <a:endCxn id="8" idx="0"/>
          </p:cNvCxnSpPr>
          <p:nvPr/>
        </p:nvCxnSpPr>
        <p:spPr>
          <a:xfrm flipH="1">
            <a:off x="7568218" y="3067391"/>
            <a:ext cx="1010574" cy="5762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>
            <a:stCxn id="6" idx="2"/>
            <a:endCxn id="9" idx="0"/>
          </p:cNvCxnSpPr>
          <p:nvPr/>
        </p:nvCxnSpPr>
        <p:spPr>
          <a:xfrm>
            <a:off x="8578792" y="3067391"/>
            <a:ext cx="821188" cy="5762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" name="椭圆 15"/>
          <p:cNvSpPr/>
          <p:nvPr/>
        </p:nvSpPr>
        <p:spPr>
          <a:xfrm>
            <a:off x="4554245" y="2047891"/>
            <a:ext cx="1065320" cy="102579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遗忘理论</a:t>
            </a:r>
            <a:endParaRPr lang="zh-CN" altLang="en-US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4258320" y="3572907"/>
            <a:ext cx="1822884" cy="69969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最强必要条件和最弱充分条件</a:t>
            </a:r>
            <a:endParaRPr lang="zh-CN" altLang="en-US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1961221" y="2931240"/>
            <a:ext cx="1331651" cy="506028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负例生成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1959003" y="3625928"/>
            <a:ext cx="1331651" cy="506028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系统精化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4" name="下箭头 23"/>
          <p:cNvSpPr/>
          <p:nvPr/>
        </p:nvSpPr>
        <p:spPr>
          <a:xfrm>
            <a:off x="4965577" y="3178207"/>
            <a:ext cx="248575" cy="294573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5" name="右箭头 24"/>
          <p:cNvSpPr/>
          <p:nvPr/>
        </p:nvSpPr>
        <p:spPr>
          <a:xfrm>
            <a:off x="6184781" y="3805425"/>
            <a:ext cx="372862" cy="234659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6" name="右箭头 25"/>
          <p:cNvSpPr/>
          <p:nvPr/>
        </p:nvSpPr>
        <p:spPr>
          <a:xfrm rot="10800000">
            <a:off x="3799647" y="3827020"/>
            <a:ext cx="372862" cy="234659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823"/>
    </mc:Choice>
    <mc:Fallback>
      <p:transition spd="slow" advTm="29823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主要研究内容</a:t>
            </a:r>
            <a:endParaRPr lang="zh-CN" altLang="en-US" dirty="0"/>
          </a:p>
        </p:txBody>
      </p:sp>
      <p:sp>
        <p:nvSpPr>
          <p:cNvPr id="4" name="文本框 2"/>
          <p:cNvSpPr txBox="1">
            <a:spLocks noGrp="1" noChangeArrowheads="1"/>
          </p:cNvSpPr>
          <p:nvPr>
            <p:ph idx="1"/>
          </p:nvPr>
        </p:nvSpPr>
        <p:spPr bwMode="auto">
          <a:xfrm>
            <a:off x="330787" y="1289674"/>
            <a:ext cx="11535271" cy="55492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zh-CN" sz="3200" b="1" kern="100" dirty="0">
                <a:solidFill>
                  <a:srgbClr val="AD2D17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软件和硬件的运行的本质是状态变化的过程</a:t>
            </a:r>
            <a:r>
              <a:rPr lang="zh-CN" altLang="en-US" sz="3200" b="1" kern="100" dirty="0">
                <a:solidFill>
                  <a:srgbClr val="AD2D17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，时态逻辑在</a:t>
            </a:r>
            <a:r>
              <a:rPr lang="zh-CN" altLang="en-US" sz="3200" b="1" kern="100" dirty="0" smtClean="0">
                <a:solidFill>
                  <a:srgbClr val="AD2D17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软件程序验证</a:t>
            </a:r>
            <a:r>
              <a:rPr lang="zh-CN" altLang="en-US" sz="3200" b="1" kern="100" dirty="0">
                <a:solidFill>
                  <a:srgbClr val="AD2D17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和硬件验证中有广泛的应用。</a:t>
            </a:r>
            <a:endParaRPr lang="en-US" altLang="zh-CN" sz="3200" b="1" kern="100" dirty="0">
              <a:solidFill>
                <a:srgbClr val="AD2D17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buClrTx/>
              <a:buFontTx/>
              <a:buNone/>
            </a:pPr>
            <a:endParaRPr lang="en-US" altLang="zh-CN" sz="2000" dirty="0">
              <a:solidFill>
                <a:srgbClr val="FF0000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20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CTL</a:t>
            </a:r>
            <a:r>
              <a:rPr lang="zh-CN" altLang="en-US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：计算树逻辑，是一种分支时序逻辑</a:t>
            </a:r>
            <a:endParaRPr lang="en-US" altLang="zh-CN" b="1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p"/>
            </a:pPr>
            <a:r>
              <a:rPr lang="zh-CN" altLang="en-US" sz="18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其模型检测（</a:t>
            </a:r>
            <a:r>
              <a:rPr lang="en-US" altLang="zh-CN" sz="18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MC</a:t>
            </a:r>
            <a:r>
              <a:rPr lang="zh-CN" altLang="en-US" sz="18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）问题能在多项时间内完成；</a:t>
            </a:r>
            <a:endParaRPr lang="en-US" altLang="zh-CN" sz="18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p"/>
            </a:pPr>
            <a:r>
              <a:rPr lang="zh-CN" altLang="en-US" sz="18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能很好的表达系统要求的</a:t>
            </a:r>
            <a:r>
              <a:rPr lang="zh-CN" altLang="en-US" sz="18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安全</a:t>
            </a:r>
            <a:r>
              <a:rPr lang="zh-CN" altLang="en-US" sz="18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属性（</a:t>
            </a:r>
            <a:r>
              <a:rPr lang="en-US" altLang="zh-CN" sz="18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Safety properties</a:t>
            </a:r>
            <a:r>
              <a:rPr lang="zh-CN" altLang="en-US" sz="18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）、</a:t>
            </a:r>
            <a:r>
              <a:rPr lang="zh-CN" altLang="en-US" sz="1800" b="1" dirty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活性</a:t>
            </a:r>
            <a:r>
              <a:rPr lang="zh-CN" altLang="en-US" sz="18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属性（</a:t>
            </a:r>
            <a:r>
              <a:rPr lang="en-US" altLang="zh-CN" sz="18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Liveness</a:t>
            </a:r>
            <a:endParaRPr lang="en-US" altLang="zh-CN" sz="18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marL="457200" lvl="1" indent="0">
              <a:lnSpc>
                <a:spcPct val="150000"/>
              </a:lnSpc>
              <a:spcBef>
                <a:spcPct val="0"/>
              </a:spcBef>
              <a:buClrTx/>
              <a:buNone/>
            </a:pPr>
            <a:r>
              <a:rPr lang="en-US" altLang="zh-CN" sz="18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     properties)</a:t>
            </a:r>
            <a:r>
              <a:rPr lang="zh-CN" altLang="en-US" sz="18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lang="zh-CN" altLang="en-US" sz="1800" b="1" dirty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持续</a:t>
            </a:r>
            <a:r>
              <a:rPr lang="zh-CN" altLang="en-US" sz="18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属性（</a:t>
            </a:r>
            <a:r>
              <a:rPr lang="en-US" altLang="zh-CN" sz="18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Persistence properties</a:t>
            </a:r>
            <a:r>
              <a:rPr lang="zh-CN" altLang="en-US" sz="18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）和</a:t>
            </a:r>
            <a:r>
              <a:rPr lang="zh-CN" altLang="en-US" sz="1800" b="1" dirty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公平</a:t>
            </a:r>
            <a:r>
              <a:rPr lang="zh-CN" altLang="en-US" sz="18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属性（</a:t>
            </a:r>
            <a:r>
              <a:rPr lang="en-US" altLang="zh-CN" sz="18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Fairness properties</a:t>
            </a:r>
            <a:r>
              <a:rPr lang="zh-CN" altLang="en-US" sz="18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）。</a:t>
            </a:r>
            <a:endParaRPr lang="en-US" altLang="zh-CN" sz="18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buClrTx/>
              <a:buFont typeface="Wingdings" panose="05000000000000000000" pitchFamily="2" charset="2"/>
              <a:buChar char="p"/>
            </a:pPr>
            <a:endParaRPr lang="en-US" altLang="zh-CN" sz="20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p"/>
            </a:pPr>
            <a:r>
              <a:rPr lang="zh-CN" altLang="en-US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𝝁</a:t>
            </a:r>
            <a:r>
              <a:rPr lang="en-US" altLang="zh-CN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-</a:t>
            </a:r>
            <a:r>
              <a:rPr lang="zh-CN" altLang="en-US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演算（</a:t>
            </a:r>
            <a:r>
              <a:rPr lang="zh-CN" altLang="en-US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𝝁</a:t>
            </a:r>
            <a:r>
              <a:rPr lang="en-US" altLang="zh-CN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-calculus</a:t>
            </a:r>
            <a:r>
              <a:rPr lang="zh-CN" altLang="en-US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）：是其他形式体系的机械基础</a:t>
            </a:r>
            <a:endParaRPr lang="en-US" altLang="zh-CN" b="1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18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LTL</a:t>
            </a:r>
            <a:r>
              <a:rPr lang="zh-CN" altLang="en-US" sz="18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lang="en-US" altLang="zh-CN" sz="18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CTL</a:t>
            </a:r>
            <a:r>
              <a:rPr lang="zh-CN" altLang="en-US" sz="18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lang="en-US" altLang="zh-CN" sz="1800" dirty="0" err="1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L</a:t>
            </a:r>
            <a:r>
              <a:rPr lang="en-US" altLang="zh-CN" sz="1800" i="1" baseline="-25000" dirty="0" err="1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w</a:t>
            </a:r>
            <a:r>
              <a:rPr lang="zh-CN" altLang="en-US" sz="18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等时态逻辑都能</a:t>
            </a:r>
            <a:r>
              <a:rPr lang="zh-CN" altLang="en-US" sz="18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用𝝁</a:t>
            </a:r>
            <a:r>
              <a:rPr lang="en-US" altLang="zh-CN" sz="18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-</a:t>
            </a:r>
            <a:r>
              <a:rPr lang="zh-CN" altLang="en-US" sz="18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演算表示；</a:t>
            </a:r>
            <a:endParaRPr lang="en-US" altLang="zh-CN" sz="18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18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S1S</a:t>
            </a:r>
            <a:r>
              <a:rPr lang="zh-CN" altLang="en-US" sz="18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表达能力严格不</a:t>
            </a:r>
            <a:r>
              <a:rPr lang="zh-CN" altLang="en-US" sz="18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如𝝁</a:t>
            </a:r>
            <a:r>
              <a:rPr lang="en-US" altLang="zh-CN" sz="18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-</a:t>
            </a:r>
            <a:r>
              <a:rPr lang="zh-CN" altLang="en-US" sz="18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演算；</a:t>
            </a:r>
            <a:endParaRPr lang="en-US" altLang="zh-CN" sz="18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p"/>
            </a:pPr>
            <a:r>
              <a:rPr lang="zh-CN" altLang="en-US" sz="18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𝝁</a:t>
            </a:r>
            <a:r>
              <a:rPr lang="en-US" altLang="zh-CN" sz="18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-</a:t>
            </a:r>
            <a:r>
              <a:rPr lang="zh-CN" altLang="en-US" sz="18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演算与</a:t>
            </a:r>
            <a:r>
              <a:rPr lang="en-US" altLang="zh-CN" sz="18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S2S</a:t>
            </a:r>
            <a:r>
              <a:rPr lang="zh-CN" altLang="en-US" sz="18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有相同的表达能力；</a:t>
            </a:r>
            <a:endParaRPr lang="en-US" altLang="zh-CN" sz="18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18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… …</a:t>
            </a:r>
            <a:endParaRPr lang="en-US" altLang="zh-CN" sz="18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"/>
          <a:srcRect l="8108" r="3404"/>
          <a:stretch>
            <a:fillRect/>
          </a:stretch>
        </p:blipFill>
        <p:spPr>
          <a:xfrm>
            <a:off x="9420599" y="2696270"/>
            <a:ext cx="2771401" cy="2355124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9028591" y="5335479"/>
            <a:ext cx="3307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进程的三种基本状态及其转换</a:t>
            </a:r>
            <a:endParaRPr lang="zh-CN" altLang="en-US" dirty="0">
              <a:solidFill>
                <a:srgbClr val="FF0000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9365942" y="3764132"/>
            <a:ext cx="754602" cy="24857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I/O </a:t>
            </a:r>
            <a:r>
              <a:rPr lang="zh-CN" altLang="en-US" sz="1100" dirty="0" smtClean="0"/>
              <a:t>完成</a:t>
            </a:r>
            <a:endParaRPr lang="zh-CN" altLang="en-US" sz="1100" dirty="0"/>
          </a:p>
        </p:txBody>
      </p:sp>
      <p:sp>
        <p:nvSpPr>
          <p:cNvPr id="9" name="矩形 8"/>
          <p:cNvSpPr/>
          <p:nvPr/>
        </p:nvSpPr>
        <p:spPr>
          <a:xfrm>
            <a:off x="10262587" y="4669655"/>
            <a:ext cx="683580" cy="22194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I/O </a:t>
            </a:r>
            <a:r>
              <a:rPr lang="zh-CN" altLang="en-US" sz="1100" dirty="0"/>
              <a:t>请求</a:t>
            </a:r>
            <a:endParaRPr lang="zh-CN" altLang="en-US" sz="1100" dirty="0"/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8361"/>
    </mc:Choice>
    <mc:Fallback>
      <p:transition spd="slow" advTm="1183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 animBg="1"/>
      <p:bldP spid="9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主要研究内容</a:t>
            </a:r>
            <a:endParaRPr lang="zh-CN" altLang="en-US" sz="27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矩形 3"/>
              <p:cNvSpPr/>
              <p:nvPr/>
            </p:nvSpPr>
            <p:spPr>
              <a:xfrm>
                <a:off x="790116" y="3480658"/>
                <a:ext cx="10342483" cy="2462364"/>
              </a:xfrm>
              <a:prstGeom prst="rect">
                <a:avLst/>
              </a:prstGeom>
              <a:ln>
                <a:prstDash val="dashDot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𝜑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𝑓𝑜𝑟𝑔𝑒𝑡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𝜑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  <m:r>
                      <a:rPr lang="en-US" altLang="zh-CN" b="0" i="1">
                        <a:latin typeface="Cambria Math" panose="02040503050406030204" pitchFamily="18" charset="0"/>
                      </a:rPr>
                      <m:t>          </m:t>
                    </m:r>
                  </m:oMath>
                </a14:m>
                <a:r>
                  <a:rPr lang="en-US" altLang="zh-CN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            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i="1" smtClean="0"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𝑓𝑜𝑟𝑔𝑒𝑡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𝜓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  </a:t>
                </a:r>
                <a:r>
                  <a:rPr lang="en-US" altLang="zh-CN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  </a:t>
                </a:r>
                <a:endParaRPr lang="en-US" altLang="zh-CN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endParaRPr lang="en-US" altLang="zh-CN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endParaRPr lang="en-US" altLang="zh-CN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endParaRPr lang="en-US" altLang="zh-CN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endParaRPr lang="en-US" altLang="zh-CN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endParaRPr lang="en-US" altLang="zh-CN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endParaRPr lang="en-US" altLang="zh-CN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endParaRPr lang="en-US" altLang="zh-CN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endParaRPr lang="en-US" altLang="zh-CN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116" y="3480658"/>
                <a:ext cx="10342483" cy="2462364"/>
              </a:xfrm>
              <a:prstGeom prst="rect">
                <a:avLst/>
              </a:prstGeom>
              <a:blipFill rotWithShape="1">
                <a:blip r:embed="rId1"/>
                <a:stretch>
                  <a:fillRect l="-63" t="-267" r="-57" b="-256"/>
                </a:stretch>
              </a:blipFill>
              <a:ln>
                <a:prstDash val="dashDot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矩形 5"/>
          <p:cNvSpPr/>
          <p:nvPr/>
        </p:nvSpPr>
        <p:spPr>
          <a:xfrm>
            <a:off x="968280" y="3856225"/>
            <a:ext cx="3837042" cy="194681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en-US" sz="2000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基本性质：</a:t>
            </a:r>
            <a:endParaRPr lang="en-US" altLang="zh-CN" sz="2000" b="1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zh-CN" altLang="en-US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矩形 6"/>
              <p:cNvSpPr/>
              <p:nvPr/>
            </p:nvSpPr>
            <p:spPr>
              <a:xfrm>
                <a:off x="1069103" y="4363049"/>
                <a:ext cx="1759378" cy="58705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Weakening</a:t>
                </a:r>
                <a:endParaRPr lang="en-US" altLang="zh-CN" sz="1600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1600" i="1" smtClean="0">
                          <a:latin typeface="Cambria Math" panose="02040503050406030204" pitchFamily="18" charset="0"/>
                        </a:rPr>
                        <m:t>𝜑</m:t>
                      </m:r>
                      <m:r>
                        <a:rPr lang="zh-CN" altLang="en-US" sz="1600" i="1" smtClean="0">
                          <a:latin typeface="Cambria Math" panose="02040503050406030204" pitchFamily="18" charset="0"/>
                        </a:rPr>
                        <m:t>⊨</m:t>
                      </m:r>
                      <m:r>
                        <a:rPr lang="zh-CN" altLang="en-US" sz="1600" i="1" smtClean="0">
                          <a:latin typeface="Cambria Math" panose="02040503050406030204" pitchFamily="18" charset="0"/>
                        </a:rPr>
                        <m:t>𝜑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zh-CN" altLang="en-US" sz="1600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9103" y="4363049"/>
                <a:ext cx="1759378" cy="587055"/>
              </a:xfrm>
              <a:prstGeom prst="rect">
                <a:avLst/>
              </a:prstGeom>
              <a:blipFill rotWithShape="1">
                <a:blip r:embed="rId2"/>
                <a:stretch>
                  <a:fillRect l="-384" t="-1184" r="-350" b="-1034"/>
                </a:stretch>
              </a:blip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矩形 7"/>
          <p:cNvSpPr/>
          <p:nvPr/>
        </p:nvSpPr>
        <p:spPr>
          <a:xfrm>
            <a:off x="2902003" y="4363048"/>
            <a:ext cx="1829797" cy="587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Positive Persistence</a:t>
            </a:r>
            <a:endParaRPr lang="zh-CN" altLang="en-US" sz="16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915637" y="5033881"/>
            <a:ext cx="1816163" cy="6141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Negative Persistence</a:t>
            </a:r>
            <a:endParaRPr lang="zh-CN" altLang="en-US" sz="16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矩形 10"/>
              <p:cNvSpPr/>
              <p:nvPr/>
            </p:nvSpPr>
            <p:spPr>
              <a:xfrm>
                <a:off x="1077367" y="5061007"/>
                <a:ext cx="1751114" cy="58705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Irrelevance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𝐼𝑅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1600" i="1" smtClean="0">
                            <a:latin typeface="Cambria Math" panose="02040503050406030204" pitchFamily="18" charset="0"/>
                          </a:rPr>
                          <m:t>𝜑</m:t>
                        </m:r>
                      </m:e>
                      <m:sup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sz="1600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7367" y="5061007"/>
                <a:ext cx="1751114" cy="587055"/>
              </a:xfrm>
              <a:prstGeom prst="rect">
                <a:avLst/>
              </a:prstGeom>
              <a:blipFill rotWithShape="1">
                <a:blip r:embed="rId3"/>
                <a:stretch>
                  <a:fillRect l="-386" t="-1091" r="-352" b="-1018"/>
                </a:stretch>
              </a:blip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矩形 12"/>
          <p:cNvSpPr/>
          <p:nvPr/>
        </p:nvSpPr>
        <p:spPr>
          <a:xfrm>
            <a:off x="5243769" y="3866841"/>
            <a:ext cx="5755664" cy="194681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en-US" sz="2000" b="1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推理</a:t>
            </a:r>
            <a:r>
              <a:rPr lang="zh-CN" altLang="en-US" sz="2000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问题的复杂性：</a:t>
            </a:r>
            <a:endParaRPr lang="en-US" altLang="zh-CN" sz="2000" b="1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endParaRPr lang="en-US" altLang="zh-CN" sz="2000" b="1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endParaRPr lang="en-US" altLang="zh-CN" sz="16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endParaRPr lang="en-US" altLang="zh-CN" sz="16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sz="16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sz="16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zh-CN" altLang="en-US" sz="16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矩形 13"/>
              <p:cNvSpPr/>
              <p:nvPr/>
            </p:nvSpPr>
            <p:spPr>
              <a:xfrm>
                <a:off x="5317341" y="4358292"/>
                <a:ext cx="1803905" cy="59181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 b="1" dirty="0" err="1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Var</a:t>
                </a:r>
                <a:r>
                  <a:rPr lang="en-US" altLang="zh-CN" sz="1600" b="1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-weak</a:t>
                </a:r>
                <a:endParaRPr lang="en-US" altLang="zh-CN" sz="1600" b="1" i="1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1600" i="1">
                          <a:latin typeface="Cambria Math" panose="02040503050406030204" pitchFamily="18" charset="0"/>
                        </a:rPr>
                        <m:t>𝜓</m:t>
                      </m:r>
                      <m:r>
                        <a:rPr lang="zh-CN" altLang="en-US" sz="1600" i="1" smtClean="0">
                          <a:latin typeface="Cambria Math" panose="02040503050406030204" pitchFamily="18" charset="0"/>
                        </a:rPr>
                        <m:t>⊨</m:t>
                      </m:r>
                      <m:r>
                        <a:rPr lang="zh-CN" altLang="en-US" sz="1600" i="1" smtClean="0">
                          <a:latin typeface="Cambria Math" panose="02040503050406030204" pitchFamily="18" charset="0"/>
                        </a:rPr>
                        <m:t>𝜑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zh-CN" altLang="en-US" sz="1600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7341" y="4358292"/>
                <a:ext cx="1803905" cy="591812"/>
              </a:xfrm>
              <a:prstGeom prst="rect">
                <a:avLst/>
              </a:prstGeom>
              <a:blipFill rotWithShape="1">
                <a:blip r:embed="rId4"/>
                <a:stretch>
                  <a:fillRect l="-379" t="-1121" r="-332" b="-1026"/>
                </a:stretch>
              </a:blip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矩形 14"/>
              <p:cNvSpPr/>
              <p:nvPr/>
            </p:nvSpPr>
            <p:spPr>
              <a:xfrm>
                <a:off x="7203995" y="4363397"/>
                <a:ext cx="1794729" cy="58670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 dirty="0" err="1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Var</a:t>
                </a:r>
                <a:r>
                  <a:rPr lang="en-US" altLang="zh-CN" sz="1600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-strong</a:t>
                </a:r>
                <a:endParaRPr lang="en-US" altLang="zh-CN" sz="1600" i="1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1600" i="1">
                          <a:latin typeface="Cambria Math" panose="02040503050406030204" pitchFamily="18" charset="0"/>
                        </a:rPr>
                        <m:t>𝜑</m:t>
                      </m:r>
                      <m:r>
                        <a:rPr lang="en-US" altLang="zh-CN" sz="1600" i="1">
                          <a:latin typeface="Cambria Math" panose="02040503050406030204" pitchFamily="18" charset="0"/>
                        </a:rPr>
                        <m:t>′</m:t>
                      </m:r>
                      <m:r>
                        <a:rPr lang="zh-CN" altLang="en-US" sz="1600" i="1">
                          <a:latin typeface="Cambria Math" panose="02040503050406030204" pitchFamily="18" charset="0"/>
                        </a:rPr>
                        <m:t>⊨</m:t>
                      </m:r>
                      <m:r>
                        <a:rPr lang="zh-CN" altLang="en-US" sz="1600" i="1">
                          <a:latin typeface="Cambria Math" panose="02040503050406030204" pitchFamily="18" charset="0"/>
                        </a:rPr>
                        <m:t>𝜓</m:t>
                      </m:r>
                    </m:oMath>
                  </m:oMathPara>
                </a14:m>
                <a:endParaRPr lang="zh-CN" altLang="en-US" sz="1600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5" name="矩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3995" y="4363397"/>
                <a:ext cx="1794729" cy="586707"/>
              </a:xfrm>
              <a:prstGeom prst="rect">
                <a:avLst/>
              </a:prstGeom>
              <a:blipFill rotWithShape="1">
                <a:blip r:embed="rId5"/>
                <a:stretch>
                  <a:fillRect l="-385" t="-1135" r="-346" b="-1035"/>
                </a:stretch>
              </a:blip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矩形 15"/>
              <p:cNvSpPr/>
              <p:nvPr/>
            </p:nvSpPr>
            <p:spPr>
              <a:xfrm>
                <a:off x="7203995" y="5033881"/>
                <a:ext cx="1789085" cy="60274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 dirty="0" err="1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Var</a:t>
                </a:r>
                <a:r>
                  <a:rPr lang="en-US" altLang="zh-CN" sz="1600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-match</a:t>
                </a:r>
                <a:endParaRPr lang="en-US" altLang="zh-CN" sz="1600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1600" i="1">
                          <a:latin typeface="Cambria Math" panose="02040503050406030204" pitchFamily="18" charset="0"/>
                        </a:rPr>
                        <m:t>𝜑</m:t>
                      </m:r>
                      <m:r>
                        <a:rPr lang="en-US" altLang="zh-CN" sz="1600" i="1">
                          <a:latin typeface="Cambria Math" panose="02040503050406030204" pitchFamily="18" charset="0"/>
                        </a:rPr>
                        <m:t>′</m:t>
                      </m:r>
                      <m:r>
                        <a:rPr lang="zh-CN" altLang="en-US" sz="1600" i="1">
                          <a:latin typeface="Cambria Math" panose="02040503050406030204" pitchFamily="18" charset="0"/>
                        </a:rPr>
                        <m:t>≡</m:t>
                      </m:r>
                      <m:r>
                        <a:rPr lang="zh-CN" altLang="en-US" sz="1600" i="1">
                          <a:latin typeface="Cambria Math" panose="02040503050406030204" pitchFamily="18" charset="0"/>
                        </a:rPr>
                        <m:t>𝜓</m:t>
                      </m:r>
                    </m:oMath>
                  </m:oMathPara>
                </a14:m>
                <a:endParaRPr lang="zh-CN" altLang="en-US" sz="1600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6" name="矩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3995" y="5033881"/>
                <a:ext cx="1789085" cy="602749"/>
              </a:xfrm>
              <a:prstGeom prst="rect">
                <a:avLst/>
              </a:prstGeom>
              <a:blipFill rotWithShape="1">
                <a:blip r:embed="rId6"/>
                <a:stretch>
                  <a:fillRect l="-386" t="-1093" r="-343" b="-992"/>
                </a:stretch>
              </a:blip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矩形 16"/>
              <p:cNvSpPr/>
              <p:nvPr/>
            </p:nvSpPr>
            <p:spPr>
              <a:xfrm>
                <a:off x="5317341" y="5033881"/>
                <a:ext cx="1803905" cy="61418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 b="1" dirty="0" err="1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Var</a:t>
                </a:r>
                <a:r>
                  <a:rPr lang="en-US" altLang="zh-CN" sz="1600" b="1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-independence</a:t>
                </a:r>
                <a:endParaRPr lang="en-US" altLang="zh-CN" sz="1600" b="1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1600" i="1">
                          <a:latin typeface="Cambria Math" panose="02040503050406030204" pitchFamily="18" charset="0"/>
                        </a:rPr>
                        <m:t>𝜑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′</m:t>
                      </m:r>
                      <m:r>
                        <a:rPr lang="zh-CN" altLang="en-US" sz="1600" i="1" smtClean="0">
                          <a:latin typeface="Cambria Math" panose="02040503050406030204" pitchFamily="18" charset="0"/>
                        </a:rPr>
                        <m:t>≡</m:t>
                      </m:r>
                      <m:r>
                        <a:rPr lang="zh-CN" altLang="en-US" sz="1600" i="1">
                          <a:latin typeface="Cambria Math" panose="02040503050406030204" pitchFamily="18" charset="0"/>
                        </a:rPr>
                        <m:t>𝜑</m:t>
                      </m:r>
                    </m:oMath>
                  </m:oMathPara>
                </a14:m>
                <a:endParaRPr lang="zh-CN" altLang="en-US" sz="1600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7" name="矩形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7341" y="5033881"/>
                <a:ext cx="1803905" cy="614182"/>
              </a:xfrm>
              <a:prstGeom prst="rect">
                <a:avLst/>
              </a:prstGeom>
              <a:blipFill rotWithShape="1">
                <a:blip r:embed="rId7"/>
                <a:stretch>
                  <a:fillRect l="-379" t="-1072" r="-332" b="-973"/>
                </a:stretch>
              </a:blip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矩形 17"/>
              <p:cNvSpPr/>
              <p:nvPr/>
            </p:nvSpPr>
            <p:spPr>
              <a:xfrm>
                <a:off x="9071229" y="4358292"/>
                <a:ext cx="1767542" cy="59181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Var-entailment</a:t>
                </a:r>
                <a:endParaRPr lang="en-US" altLang="zh-CN" sz="1600" i="1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1600" i="1">
                          <a:latin typeface="Cambria Math" panose="02040503050406030204" pitchFamily="18" charset="0"/>
                        </a:rPr>
                        <m:t>𝜑</m:t>
                      </m:r>
                      <m:r>
                        <a:rPr lang="en-US" altLang="zh-CN" sz="1600" i="1">
                          <a:latin typeface="Cambria Math" panose="02040503050406030204" pitchFamily="18" charset="0"/>
                        </a:rPr>
                        <m:t>′</m:t>
                      </m:r>
                      <m:r>
                        <a:rPr lang="zh-CN" altLang="en-US" sz="1600" i="1">
                          <a:latin typeface="Cambria Math" panose="02040503050406030204" pitchFamily="18" charset="0"/>
                        </a:rPr>
                        <m:t>⊨</m:t>
                      </m:r>
                      <m:r>
                        <a:rPr lang="zh-CN" altLang="en-US" sz="1600" i="1">
                          <a:latin typeface="Cambria Math" panose="02040503050406030204" pitchFamily="18" charset="0"/>
                        </a:rPr>
                        <m:t>𝜓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zh-CN" altLang="en-US" sz="1600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8" name="矩形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71229" y="4358292"/>
                <a:ext cx="1767542" cy="591812"/>
              </a:xfrm>
              <a:prstGeom prst="rect">
                <a:avLst/>
              </a:prstGeom>
              <a:blipFill rotWithShape="1">
                <a:blip r:embed="rId8"/>
                <a:stretch>
                  <a:fillRect l="-374" t="-1121" r="-326" b="-1026"/>
                </a:stretch>
              </a:blip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矩形 18"/>
              <p:cNvSpPr/>
              <p:nvPr/>
            </p:nvSpPr>
            <p:spPr>
              <a:xfrm>
                <a:off x="9071229" y="5033881"/>
                <a:ext cx="1777786" cy="58754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 dirty="0" err="1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Var</a:t>
                </a:r>
                <a:r>
                  <a:rPr lang="en-US" altLang="zh-CN" sz="1600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-equivalence</a:t>
                </a:r>
                <a:endParaRPr lang="en-US" altLang="zh-CN" sz="1600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1600" i="1">
                          <a:latin typeface="Cambria Math" panose="02040503050406030204" pitchFamily="18" charset="0"/>
                        </a:rPr>
                        <m:t>𝜑</m:t>
                      </m:r>
                      <m:r>
                        <a:rPr lang="en-US" altLang="zh-CN" sz="1600" i="1">
                          <a:latin typeface="Cambria Math" panose="02040503050406030204" pitchFamily="18" charset="0"/>
                        </a:rPr>
                        <m:t>′</m:t>
                      </m:r>
                      <m:r>
                        <a:rPr lang="zh-CN" altLang="en-US" sz="1600" i="1">
                          <a:latin typeface="Cambria Math" panose="02040503050406030204" pitchFamily="18" charset="0"/>
                        </a:rPr>
                        <m:t>≡</m:t>
                      </m:r>
                      <m:r>
                        <a:rPr lang="zh-CN" altLang="en-US" sz="1600" i="1">
                          <a:latin typeface="Cambria Math" panose="02040503050406030204" pitchFamily="18" charset="0"/>
                        </a:rPr>
                        <m:t>𝜓</m:t>
                      </m:r>
                      <m:r>
                        <a:rPr lang="en-US" altLang="zh-CN" sz="1600" b="0" i="0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zh-CN" altLang="en-US" sz="1600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9" name="矩形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71229" y="5033881"/>
                <a:ext cx="1777786" cy="587547"/>
              </a:xfrm>
              <a:prstGeom prst="rect">
                <a:avLst/>
              </a:prstGeom>
              <a:blipFill rotWithShape="1">
                <a:blip r:embed="rId9"/>
                <a:stretch>
                  <a:fillRect l="-371" t="-1121" r="-355" b="-1011"/>
                </a:stretch>
              </a:blip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矩形 19"/>
          <p:cNvSpPr/>
          <p:nvPr/>
        </p:nvSpPr>
        <p:spPr>
          <a:xfrm>
            <a:off x="2915637" y="2125724"/>
            <a:ext cx="2743483" cy="7681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1.1 CTL</a:t>
            </a:r>
            <a:r>
              <a:rPr lang="zh-CN" altLang="en-US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的遗忘理论</a:t>
            </a:r>
            <a:endParaRPr lang="zh-CN" altLang="en-US" sz="24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6538399" y="2116845"/>
            <a:ext cx="3928374" cy="78712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1.2 </a:t>
            </a:r>
            <a:r>
              <a:rPr lang="zh-CN" altLang="en-US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𝝁</a:t>
            </a:r>
            <a:r>
              <a:rPr lang="en-US" altLang="zh-CN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-</a:t>
            </a:r>
            <a:r>
              <a:rPr lang="zh-CN" altLang="en-US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演算的遗忘理论</a:t>
            </a:r>
            <a:endParaRPr lang="zh-CN" altLang="en-US" sz="24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2" name="下箭头 21"/>
          <p:cNvSpPr/>
          <p:nvPr/>
        </p:nvSpPr>
        <p:spPr>
          <a:xfrm>
            <a:off x="3284740" y="2951927"/>
            <a:ext cx="204186" cy="368427"/>
          </a:xfrm>
          <a:prstGeom prst="down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3" name="下箭头 22"/>
          <p:cNvSpPr/>
          <p:nvPr/>
        </p:nvSpPr>
        <p:spPr>
          <a:xfrm>
            <a:off x="8298400" y="2951927"/>
            <a:ext cx="204186" cy="368427"/>
          </a:xfrm>
          <a:prstGeom prst="down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1393795" y="2125724"/>
            <a:ext cx="1517086" cy="7693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存在性、</a:t>
            </a:r>
            <a:endParaRPr lang="en-US" altLang="zh-CN" sz="16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r>
              <a:rPr lang="zh-CN" altLang="en-US" sz="16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不同子类</a:t>
            </a:r>
            <a:endParaRPr lang="zh-CN" altLang="en-US" sz="16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056443" y="5992427"/>
            <a:ext cx="10227075" cy="76348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研究</a:t>
            </a:r>
            <a:r>
              <a:rPr lang="en-US" altLang="zh-CN" sz="20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CTL</a:t>
            </a:r>
            <a:r>
              <a:rPr lang="zh-CN" altLang="en-US" sz="20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和𝝁</a:t>
            </a:r>
            <a:r>
              <a:rPr lang="en-US" altLang="zh-CN" sz="20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-</a:t>
            </a:r>
            <a:r>
              <a:rPr lang="zh-CN" altLang="en-US" sz="20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演算的遗忘理论，探索其相关性质，建立时态逻辑下遗忘理论的框架。</a:t>
            </a:r>
            <a:endParaRPr lang="zh-CN" altLang="en-US" sz="20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339359" y="1260672"/>
            <a:ext cx="9832443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 algn="just">
              <a:buFont typeface="Wingdings" panose="05000000000000000000" pitchFamily="2" charset="2"/>
              <a:buAutoNum type="arabicPeriod"/>
            </a:pPr>
            <a:r>
              <a:rPr lang="en-US" altLang="zh-CN" sz="3200" b="1" kern="100" dirty="0">
                <a:solidFill>
                  <a:srgbClr val="AD2D17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CTL</a:t>
            </a:r>
            <a:r>
              <a:rPr lang="zh-CN" altLang="en-US" sz="3200" b="1" kern="100" dirty="0">
                <a:solidFill>
                  <a:srgbClr val="AD2D17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和𝝁</a:t>
            </a:r>
            <a:r>
              <a:rPr lang="en-US" altLang="zh-CN" sz="3200" b="1" kern="100" dirty="0" smtClean="0">
                <a:solidFill>
                  <a:srgbClr val="AD2D17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-</a:t>
            </a:r>
            <a:r>
              <a:rPr lang="zh-CN" altLang="en-US" sz="3200" b="1" kern="100" dirty="0">
                <a:solidFill>
                  <a:srgbClr val="AD2D17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演算的遗忘理</a:t>
            </a:r>
            <a:r>
              <a:rPr lang="zh-CN" altLang="en-US" sz="3200" b="1" kern="100" dirty="0" smtClean="0">
                <a:solidFill>
                  <a:srgbClr val="AD2D17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论</a:t>
            </a:r>
            <a:endParaRPr lang="zh-CN" altLang="en-US" sz="3200" b="1" kern="100" dirty="0">
              <a:solidFill>
                <a:srgbClr val="AD2D17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9556"/>
    </mc:Choice>
    <mc:Fallback>
      <p:transition spd="slow" advTm="139556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主要研究内容</a:t>
            </a:r>
            <a:endParaRPr lang="zh-CN" altLang="en-US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7" name="内容占位符 6"/>
          <p:cNvGraphicFramePr>
            <a:graphicFrameLocks noGrp="1"/>
          </p:cNvGraphicFramePr>
          <p:nvPr>
            <p:ph idx="1"/>
          </p:nvPr>
        </p:nvGraphicFramePr>
        <p:xfrm>
          <a:off x="330787" y="1891408"/>
          <a:ext cx="11698456" cy="33552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6" name="文本框 5"/>
          <p:cNvSpPr txBox="1"/>
          <p:nvPr/>
        </p:nvSpPr>
        <p:spPr>
          <a:xfrm>
            <a:off x="192387" y="1253569"/>
            <a:ext cx="9832443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 algn="just">
              <a:buFont typeface="+mj-lt"/>
              <a:buAutoNum type="arabicPeriod" startAt="2"/>
            </a:pPr>
            <a:r>
              <a:rPr lang="en-US" altLang="zh-CN" sz="3200" b="1" kern="100" dirty="0">
                <a:solidFill>
                  <a:srgbClr val="AD2D17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CTL</a:t>
            </a:r>
            <a:r>
              <a:rPr lang="zh-CN" altLang="en-US" sz="3200" b="1" kern="100" dirty="0">
                <a:solidFill>
                  <a:srgbClr val="AD2D17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和𝝁</a:t>
            </a:r>
            <a:r>
              <a:rPr lang="en-US" altLang="zh-CN" sz="3200" b="1" kern="100" dirty="0" smtClean="0">
                <a:solidFill>
                  <a:srgbClr val="AD2D17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-</a:t>
            </a:r>
            <a:r>
              <a:rPr lang="en-US" altLang="zh-CN" sz="3200" b="1" kern="100" dirty="0">
                <a:solidFill>
                  <a:srgbClr val="AD2D17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calculus</a:t>
            </a:r>
            <a:r>
              <a:rPr lang="zh-CN" altLang="en-US" sz="3200" b="1" kern="100" dirty="0">
                <a:solidFill>
                  <a:srgbClr val="AD2D17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的遗</a:t>
            </a:r>
            <a:r>
              <a:rPr lang="zh-CN" altLang="en-US" sz="3200" b="1" kern="100" dirty="0" smtClean="0">
                <a:solidFill>
                  <a:srgbClr val="AD2D17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忘的</a:t>
            </a:r>
            <a:r>
              <a:rPr lang="zh-CN" altLang="en-US" sz="3200" b="1" kern="100" dirty="0">
                <a:solidFill>
                  <a:srgbClr val="AD2D17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算法的研究及实现</a:t>
            </a:r>
            <a:endParaRPr lang="zh-CN" altLang="en-US" sz="3200" b="1" kern="100" dirty="0">
              <a:solidFill>
                <a:srgbClr val="AD2D17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92387" y="5353236"/>
            <a:ext cx="12209718" cy="568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 algn="just">
              <a:buFont typeface="+mj-lt"/>
              <a:buAutoNum type="arabicPeriod" startAt="3"/>
            </a:pPr>
            <a:r>
              <a:rPr lang="zh-CN" altLang="en-US" sz="3100" b="1" kern="100" dirty="0">
                <a:solidFill>
                  <a:srgbClr val="AD2D17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结合反应式系统的模型检测中的实例探索</a:t>
            </a:r>
            <a:r>
              <a:rPr lang="en-US" altLang="zh-CN" sz="3100" b="1" kern="100" dirty="0">
                <a:solidFill>
                  <a:srgbClr val="AD2D17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SNC</a:t>
            </a:r>
            <a:r>
              <a:rPr lang="zh-CN" altLang="en-US" sz="3100" b="1" kern="100" dirty="0">
                <a:solidFill>
                  <a:srgbClr val="AD2D17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和</a:t>
            </a:r>
            <a:r>
              <a:rPr lang="en-US" altLang="zh-CN" sz="3100" b="1" kern="100" dirty="0">
                <a:solidFill>
                  <a:srgbClr val="AD2D17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WSC</a:t>
            </a:r>
            <a:r>
              <a:rPr lang="zh-CN" altLang="en-US" sz="3100" b="1" kern="100" dirty="0">
                <a:solidFill>
                  <a:srgbClr val="AD2D17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的具体应用</a:t>
            </a:r>
            <a:endParaRPr lang="zh-CN" altLang="en-US" sz="3100" b="1" kern="100" dirty="0">
              <a:solidFill>
                <a:srgbClr val="AD2D17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710214" y="6134470"/>
            <a:ext cx="10670959" cy="59480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为系统验证过程中的负例生成和系统精化奠定理论基础！</a:t>
            </a:r>
            <a:endParaRPr lang="zh-CN" altLang="en-US" sz="3200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9045"/>
    </mc:Choice>
    <mc:Fallback>
      <p:transition spd="slow" advTm="79045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/>
              <a:t>背景</a:t>
            </a:r>
            <a:endParaRPr lang="zh-CN" altLang="en-US"/>
          </a:p>
        </p:txBody>
      </p:sp>
      <p:graphicFrame>
        <p:nvGraphicFramePr>
          <p:cNvPr id="4" name="内容占位符 3"/>
          <p:cNvGraphicFramePr>
            <a:graphicFrameLocks noChangeAspect="1"/>
          </p:cNvGraphicFramePr>
          <p:nvPr>
            <p:ph idx="1"/>
          </p:nvPr>
        </p:nvGraphicFramePr>
        <p:xfrm>
          <a:off x="414655" y="1318260"/>
          <a:ext cx="4733925" cy="48875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1" imgW="5843270" imgH="6032500" progId="Visio.Drawing.15">
                  <p:embed/>
                </p:oleObj>
              </mc:Choice>
              <mc:Fallback>
                <p:oleObj name="" r:id="rId1" imgW="5843270" imgH="6032500" progId="Visio.Drawing.15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14655" y="1318260"/>
                        <a:ext cx="4733925" cy="48875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/>
          <p:nvPr/>
        </p:nvGraphicFramePr>
        <p:xfrm>
          <a:off x="5882005" y="2618740"/>
          <a:ext cx="1778635" cy="23787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" name="" r:id="rId3" imgW="1460500" imgH="1940560" progId="Visio.Drawing.15">
                  <p:embed/>
                </p:oleObj>
              </mc:Choice>
              <mc:Fallback>
                <p:oleObj name="" r:id="rId3" imgW="1460500" imgH="1940560" progId="Visio.Drawing.15">
                  <p:embed/>
                  <p:pic>
                    <p:nvPicPr>
                      <p:cNvPr id="0" name="图片 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882005" y="2618740"/>
                        <a:ext cx="1778635" cy="23787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文本框 9"/>
          <p:cNvSpPr txBox="1"/>
          <p:nvPr/>
        </p:nvSpPr>
        <p:spPr>
          <a:xfrm>
            <a:off x="8501380" y="2153285"/>
            <a:ext cx="2580005" cy="36830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1. </a:t>
            </a: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修改</a:t>
            </a:r>
            <a:r>
              <a:rPr lang="zh-CN" altLang="en-US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模型</a:t>
            </a:r>
            <a:endParaRPr lang="zh-CN" altLang="en-US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501380" y="2720975"/>
            <a:ext cx="2580005" cy="36830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2. </a:t>
            </a:r>
            <a:r>
              <a:rPr lang="zh-CN" altLang="en-US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修改</a:t>
            </a:r>
            <a:r>
              <a:rPr lang="zh-CN" altLang="en-US" b="1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规范</a:t>
            </a:r>
            <a:endParaRPr lang="zh-CN" altLang="en-US" b="1">
              <a:gradFill>
                <a:gsLst>
                  <a:gs pos="0">
                    <a:srgbClr val="007BD3"/>
                  </a:gs>
                  <a:gs pos="100000">
                    <a:srgbClr val="034373"/>
                  </a:gs>
                </a:gsLst>
                <a:lin scaled="0"/>
              </a:gra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8501380" y="3288665"/>
            <a:ext cx="2769235" cy="36830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3. </a:t>
            </a:r>
            <a:r>
              <a:rPr lang="zh-CN" altLang="en-US" b="1"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同时</a:t>
            </a:r>
            <a:r>
              <a:rPr lang="zh-CN" altLang="en-US"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修改模型和规范</a:t>
            </a:r>
            <a:endParaRPr lang="zh-CN" altLang="en-US">
              <a:gradFill>
                <a:gsLst>
                  <a:gs pos="0">
                    <a:srgbClr val="012D86"/>
                  </a:gs>
                  <a:gs pos="100000">
                    <a:srgbClr val="0E2557"/>
                  </a:gs>
                </a:gsLst>
                <a:lin scaled="0"/>
              </a:gra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3055" y="5361305"/>
            <a:ext cx="3336925" cy="53530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833755" y="6332220"/>
            <a:ext cx="10960100" cy="36830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pPr algn="l"/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模型检测：通常用于证明系统的正确性，而不是改进它。</a:t>
            </a:r>
            <a:endParaRPr lang="en-US" altLang="zh-CN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9" name="闪电形 8"/>
          <p:cNvSpPr/>
          <p:nvPr/>
        </p:nvSpPr>
        <p:spPr>
          <a:xfrm>
            <a:off x="8590280" y="3789045"/>
            <a:ext cx="1484630" cy="1440180"/>
          </a:xfrm>
          <a:prstGeom prst="lightningBolt">
            <a:avLst/>
          </a:prstGeom>
          <a:ln>
            <a:gradFill>
              <a:gsLst>
                <a:gs pos="0">
                  <a:srgbClr val="FECF40"/>
                </a:gs>
                <a:gs pos="100000">
                  <a:srgbClr val="846C21"/>
                </a:gs>
              </a:gsLst>
            </a:gra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8692515" y="4424045"/>
            <a:ext cx="1783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拿什么来修改？</a:t>
            </a:r>
            <a:endParaRPr lang="zh-CN" altLang="en-US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0" grpId="1"/>
      <p:bldP spid="11" grpId="1"/>
      <p:bldP spid="12" grpId="1"/>
      <p:bldP spid="3" grpId="0"/>
      <p:bldP spid="3" grpId="1"/>
      <p:bldP spid="9" grpId="0" animBg="1"/>
      <p:bldP spid="14" grpId="0"/>
      <p:bldP spid="9" grpId="1" animBg="1"/>
      <p:bldP spid="14" grpId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拟解决的关键科学问题</a:t>
            </a:r>
            <a:endParaRPr lang="zh-CN" altLang="en-US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446197" y="711118"/>
            <a:ext cx="11535271" cy="4887289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p"/>
            </a:pPr>
            <a:r>
              <a:rPr lang="zh-CN" altLang="en-US" sz="3200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C</a:t>
            </a:r>
            <a:r>
              <a:rPr lang="zh-CN" altLang="en-US" sz="3200" b="1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TL的遗</a:t>
            </a:r>
            <a:r>
              <a:rPr lang="zh-CN" altLang="en-US" sz="3200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忘什</a:t>
            </a:r>
            <a:r>
              <a:rPr lang="zh-CN" altLang="en-US" sz="3200" b="1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么情形下</a:t>
            </a:r>
            <a:r>
              <a:rPr lang="zh-CN" altLang="en-US" sz="3200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存在</a:t>
            </a:r>
            <a:endParaRPr lang="en-US" altLang="zh-CN" sz="3200" b="1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lvl="1">
              <a:lnSpc>
                <a:spcPct val="110000"/>
              </a:lnSpc>
              <a:buFont typeface="Wingdings" panose="05000000000000000000" pitchFamily="2" charset="2"/>
              <a:buChar char="p"/>
            </a:pPr>
            <a:r>
              <a:rPr lang="zh-CN" altLang="en-US" sz="28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CTL不具有uniform interpolation性质[9</a:t>
            </a:r>
            <a:r>
              <a:rPr lang="zh-CN" altLang="en-US" sz="28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]</a:t>
            </a:r>
            <a:endParaRPr lang="en-US" altLang="zh-CN" sz="28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p"/>
            </a:pPr>
            <a:endParaRPr lang="en-US" altLang="zh-CN" sz="2800" b="1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p"/>
            </a:pPr>
            <a:r>
              <a:rPr lang="zh-CN" altLang="en-US" sz="3200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遗</a:t>
            </a:r>
            <a:r>
              <a:rPr lang="zh-CN" altLang="en-US" sz="3200" b="1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忘理论与反应式系统的SNC和WSC的</a:t>
            </a:r>
            <a:r>
              <a:rPr lang="zh-CN" altLang="en-US" sz="3200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关系</a:t>
            </a:r>
            <a:endParaRPr lang="en-US" altLang="zh-CN" sz="3200" b="1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lvl="1">
              <a:lnSpc>
                <a:spcPct val="110000"/>
              </a:lnSpc>
              <a:buFont typeface="Wingdings" panose="05000000000000000000" pitchFamily="2" charset="2"/>
              <a:buChar char="p"/>
            </a:pPr>
            <a:r>
              <a:rPr lang="zh-CN" altLang="en-US" sz="28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反</a:t>
            </a:r>
            <a:r>
              <a:rPr lang="zh-CN" altLang="en-US" sz="28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应式系统</a:t>
            </a:r>
            <a:r>
              <a:rPr lang="zh-CN" altLang="en-US" sz="2800" dirty="0">
                <a:solidFill>
                  <a:srgbClr val="C0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不终止</a:t>
            </a:r>
            <a:endParaRPr lang="zh-CN" altLang="en-US" sz="28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lvl="1">
              <a:lnSpc>
                <a:spcPct val="110000"/>
              </a:lnSpc>
              <a:buFont typeface="Wingdings" panose="05000000000000000000" pitchFamily="2" charset="2"/>
              <a:buChar char="p"/>
            </a:pPr>
            <a:r>
              <a:rPr lang="zh-CN" altLang="en-US" sz="28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遗</a:t>
            </a:r>
            <a:r>
              <a:rPr lang="zh-CN" altLang="en-US" sz="28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忘理论的作用对象是</a:t>
            </a:r>
            <a:r>
              <a:rPr lang="zh-CN" altLang="en-US" sz="2800" dirty="0">
                <a:solidFill>
                  <a:srgbClr val="C0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公式</a:t>
            </a:r>
            <a:endParaRPr lang="zh-CN" altLang="en-US" sz="28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p"/>
            </a:pPr>
            <a:endParaRPr lang="zh-CN" altLang="en-US" sz="2800" b="1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sz="3200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CTL</a:t>
            </a:r>
            <a:r>
              <a:rPr lang="zh-CN" altLang="en-US" sz="3200" b="1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和𝝁</a:t>
            </a:r>
            <a:r>
              <a:rPr lang="en-US" altLang="zh-CN" sz="3200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-</a:t>
            </a:r>
            <a:r>
              <a:rPr lang="zh-CN" altLang="en-US" sz="3200" b="1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演算的遗</a:t>
            </a:r>
            <a:r>
              <a:rPr lang="zh-CN" altLang="en-US" sz="3200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忘在</a:t>
            </a:r>
            <a:r>
              <a:rPr lang="zh-CN" altLang="en-US" sz="3200" b="1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推理问题上的复杂性</a:t>
            </a:r>
            <a:endParaRPr lang="zh-CN" altLang="en-US" sz="3200" b="1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zh-CN" altLang="en-US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5328"/>
    </mc:Choice>
    <mc:Fallback>
      <p:transition spd="slow" advTm="853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1351981" y="4589755"/>
            <a:ext cx="8857467" cy="103868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研究方案与</a:t>
            </a:r>
            <a:r>
              <a:rPr lang="zh-CN" altLang="en-US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可行性分析：</a:t>
            </a:r>
            <a:r>
              <a:rPr lang="zh-CN" altLang="en-US" sz="27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总体研究方案</a:t>
            </a:r>
            <a:endParaRPr lang="zh-CN" altLang="en-US" sz="27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95094" y="1303216"/>
            <a:ext cx="1166652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en-US" sz="3200" b="1" kern="100" dirty="0">
                <a:solidFill>
                  <a:srgbClr val="AD2D17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从遗忘理论的角度探索反应式系统的</a:t>
            </a:r>
            <a:r>
              <a:rPr lang="en-US" altLang="zh-CN" sz="3200" b="1" kern="100" dirty="0">
                <a:solidFill>
                  <a:srgbClr val="AD2D17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SNC</a:t>
            </a:r>
            <a:r>
              <a:rPr lang="zh-CN" altLang="en-US" sz="3200" b="1" kern="100" dirty="0">
                <a:solidFill>
                  <a:srgbClr val="AD2D17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和</a:t>
            </a:r>
            <a:r>
              <a:rPr lang="en-US" altLang="zh-CN" sz="3200" b="1" kern="100" dirty="0">
                <a:solidFill>
                  <a:srgbClr val="AD2D17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WSC</a:t>
            </a:r>
            <a:r>
              <a:rPr lang="zh-CN" altLang="en-US" sz="3200" b="1" kern="100" dirty="0">
                <a:solidFill>
                  <a:srgbClr val="AD2D17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的计算</a:t>
            </a:r>
            <a:endParaRPr lang="zh-CN" altLang="en-US" sz="3200" b="1" kern="100" dirty="0">
              <a:solidFill>
                <a:srgbClr val="AD2D17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8" name="矩形 7"/>
          <p:cNvSpPr>
            <a:spLocks noChangeArrowheads="1"/>
          </p:cNvSpPr>
          <p:nvPr/>
        </p:nvSpPr>
        <p:spPr bwMode="auto">
          <a:xfrm>
            <a:off x="7679184" y="2495291"/>
            <a:ext cx="1944210" cy="226074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accent2">
                <a:lumMod val="20000"/>
                <a:lumOff val="80000"/>
              </a:schemeClr>
            </a:solidFill>
            <a:miter lim="800000"/>
          </a:ln>
        </p:spPr>
        <p:txBody>
          <a:bodyPr/>
          <a:lstStyle>
            <a:lvl1pPr defTabSz="913130">
              <a:defRPr sz="1000" b="1">
                <a:solidFill>
                  <a:srgbClr val="FCAB1A"/>
                </a:solidFill>
                <a:latin typeface="Verdana" panose="020B0604030504040204" pitchFamily="34" charset="0"/>
              </a:defRPr>
            </a:lvl1pPr>
            <a:lvl2pPr marL="742950" indent="-285750" defTabSz="913130">
              <a:defRPr sz="1000" b="1">
                <a:solidFill>
                  <a:srgbClr val="FCAB1A"/>
                </a:solidFill>
                <a:latin typeface="Verdana" panose="020B0604030504040204" pitchFamily="34" charset="0"/>
              </a:defRPr>
            </a:lvl2pPr>
            <a:lvl3pPr marL="1143000" indent="-228600" defTabSz="913130">
              <a:defRPr sz="1000" b="1">
                <a:solidFill>
                  <a:srgbClr val="FCAB1A"/>
                </a:solidFill>
                <a:latin typeface="Verdana" panose="020B0604030504040204" pitchFamily="34" charset="0"/>
              </a:defRPr>
            </a:lvl3pPr>
            <a:lvl4pPr marL="1600200" indent="-228600" defTabSz="913130">
              <a:defRPr sz="1000" b="1">
                <a:solidFill>
                  <a:srgbClr val="FCAB1A"/>
                </a:solidFill>
                <a:latin typeface="Verdana" panose="020B0604030504040204" pitchFamily="34" charset="0"/>
              </a:defRPr>
            </a:lvl4pPr>
            <a:lvl5pPr marL="2057400" indent="-228600" defTabSz="913130">
              <a:defRPr sz="1000" b="1">
                <a:solidFill>
                  <a:srgbClr val="FCAB1A"/>
                </a:solidFill>
                <a:latin typeface="Verdana" panose="020B0604030504040204" pitchFamily="34" charset="0"/>
              </a:defRPr>
            </a:lvl5pPr>
            <a:lvl6pPr marL="2514600" indent="-228600" defTabSz="91313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rgbClr val="FCAB1A"/>
                </a:solidFill>
                <a:latin typeface="Verdana" panose="020B0604030504040204" pitchFamily="34" charset="0"/>
              </a:defRPr>
            </a:lvl6pPr>
            <a:lvl7pPr marL="2971800" indent="-228600" defTabSz="91313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rgbClr val="FCAB1A"/>
                </a:solidFill>
                <a:latin typeface="Verdana" panose="020B0604030504040204" pitchFamily="34" charset="0"/>
              </a:defRPr>
            </a:lvl7pPr>
            <a:lvl8pPr marL="3429000" indent="-228600" defTabSz="91313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rgbClr val="FCAB1A"/>
                </a:solidFill>
                <a:latin typeface="Verdana" panose="020B0604030504040204" pitchFamily="34" charset="0"/>
              </a:defRPr>
            </a:lvl8pPr>
            <a:lvl9pPr marL="3886200" indent="-228600" defTabSz="91313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rgbClr val="FCAB1A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9" name="矩形 8"/>
          <p:cNvSpPr>
            <a:spLocks noChangeArrowheads="1"/>
          </p:cNvSpPr>
          <p:nvPr/>
        </p:nvSpPr>
        <p:spPr bwMode="auto">
          <a:xfrm>
            <a:off x="5081797" y="2495291"/>
            <a:ext cx="2036492" cy="222589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accent2">
                <a:lumMod val="20000"/>
                <a:lumOff val="80000"/>
              </a:schemeClr>
            </a:solidFill>
            <a:miter lim="800000"/>
          </a:ln>
        </p:spPr>
        <p:txBody>
          <a:bodyPr/>
          <a:lstStyle>
            <a:lvl1pPr defTabSz="913130">
              <a:defRPr sz="1000" b="1">
                <a:solidFill>
                  <a:srgbClr val="FCAB1A"/>
                </a:solidFill>
                <a:latin typeface="Verdana" panose="020B0604030504040204" pitchFamily="34" charset="0"/>
              </a:defRPr>
            </a:lvl1pPr>
            <a:lvl2pPr marL="742950" indent="-285750" defTabSz="913130">
              <a:defRPr sz="1000" b="1">
                <a:solidFill>
                  <a:srgbClr val="FCAB1A"/>
                </a:solidFill>
                <a:latin typeface="Verdana" panose="020B0604030504040204" pitchFamily="34" charset="0"/>
              </a:defRPr>
            </a:lvl2pPr>
            <a:lvl3pPr marL="1143000" indent="-228600" defTabSz="913130">
              <a:defRPr sz="1000" b="1">
                <a:solidFill>
                  <a:srgbClr val="FCAB1A"/>
                </a:solidFill>
                <a:latin typeface="Verdana" panose="020B0604030504040204" pitchFamily="34" charset="0"/>
              </a:defRPr>
            </a:lvl3pPr>
            <a:lvl4pPr marL="1600200" indent="-228600" defTabSz="913130">
              <a:defRPr sz="1000" b="1">
                <a:solidFill>
                  <a:srgbClr val="FCAB1A"/>
                </a:solidFill>
                <a:latin typeface="Verdana" panose="020B0604030504040204" pitchFamily="34" charset="0"/>
              </a:defRPr>
            </a:lvl4pPr>
            <a:lvl5pPr marL="2057400" indent="-228600" defTabSz="913130">
              <a:defRPr sz="1000" b="1">
                <a:solidFill>
                  <a:srgbClr val="FCAB1A"/>
                </a:solidFill>
                <a:latin typeface="Verdana" panose="020B0604030504040204" pitchFamily="34" charset="0"/>
              </a:defRPr>
            </a:lvl5pPr>
            <a:lvl6pPr marL="2514600" indent="-228600" defTabSz="91313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rgbClr val="FCAB1A"/>
                </a:solidFill>
                <a:latin typeface="Verdana" panose="020B0604030504040204" pitchFamily="34" charset="0"/>
              </a:defRPr>
            </a:lvl6pPr>
            <a:lvl7pPr marL="2971800" indent="-228600" defTabSz="91313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rgbClr val="FCAB1A"/>
                </a:solidFill>
                <a:latin typeface="Verdana" panose="020B0604030504040204" pitchFamily="34" charset="0"/>
              </a:defRPr>
            </a:lvl7pPr>
            <a:lvl8pPr marL="3429000" indent="-228600" defTabSz="91313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rgbClr val="FCAB1A"/>
                </a:solidFill>
                <a:latin typeface="Verdana" panose="020B0604030504040204" pitchFamily="34" charset="0"/>
              </a:defRPr>
            </a:lvl8pPr>
            <a:lvl9pPr marL="3886200" indent="-228600" defTabSz="91313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rgbClr val="FCAB1A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0" name="矩形 9"/>
          <p:cNvSpPr>
            <a:spLocks noChangeArrowheads="1"/>
          </p:cNvSpPr>
          <p:nvPr/>
        </p:nvSpPr>
        <p:spPr bwMode="auto">
          <a:xfrm>
            <a:off x="2084419" y="2495292"/>
            <a:ext cx="2368131" cy="226074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accent2">
                <a:lumMod val="20000"/>
                <a:lumOff val="80000"/>
              </a:schemeClr>
            </a:solidFill>
            <a:miter lim="800000"/>
          </a:ln>
        </p:spPr>
        <p:txBody>
          <a:bodyPr/>
          <a:lstStyle>
            <a:lvl1pPr defTabSz="913130">
              <a:defRPr sz="1000" b="1">
                <a:solidFill>
                  <a:srgbClr val="FCAB1A"/>
                </a:solidFill>
                <a:latin typeface="Verdana" panose="020B0604030504040204" pitchFamily="34" charset="0"/>
              </a:defRPr>
            </a:lvl1pPr>
            <a:lvl2pPr marL="742950" indent="-285750" defTabSz="913130">
              <a:defRPr sz="1000" b="1">
                <a:solidFill>
                  <a:srgbClr val="FCAB1A"/>
                </a:solidFill>
                <a:latin typeface="Verdana" panose="020B0604030504040204" pitchFamily="34" charset="0"/>
              </a:defRPr>
            </a:lvl2pPr>
            <a:lvl3pPr marL="1143000" indent="-228600" defTabSz="913130">
              <a:defRPr sz="1000" b="1">
                <a:solidFill>
                  <a:srgbClr val="FCAB1A"/>
                </a:solidFill>
                <a:latin typeface="Verdana" panose="020B0604030504040204" pitchFamily="34" charset="0"/>
              </a:defRPr>
            </a:lvl3pPr>
            <a:lvl4pPr marL="1600200" indent="-228600" defTabSz="913130">
              <a:defRPr sz="1000" b="1">
                <a:solidFill>
                  <a:srgbClr val="FCAB1A"/>
                </a:solidFill>
                <a:latin typeface="Verdana" panose="020B0604030504040204" pitchFamily="34" charset="0"/>
              </a:defRPr>
            </a:lvl4pPr>
            <a:lvl5pPr marL="2057400" indent="-228600" defTabSz="913130">
              <a:defRPr sz="1000" b="1">
                <a:solidFill>
                  <a:srgbClr val="FCAB1A"/>
                </a:solidFill>
                <a:latin typeface="Verdana" panose="020B0604030504040204" pitchFamily="34" charset="0"/>
              </a:defRPr>
            </a:lvl5pPr>
            <a:lvl6pPr marL="2514600" indent="-228600" defTabSz="91313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rgbClr val="FCAB1A"/>
                </a:solidFill>
                <a:latin typeface="Verdana" panose="020B0604030504040204" pitchFamily="34" charset="0"/>
              </a:defRPr>
            </a:lvl6pPr>
            <a:lvl7pPr marL="2971800" indent="-228600" defTabSz="91313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rgbClr val="FCAB1A"/>
                </a:solidFill>
                <a:latin typeface="Verdana" panose="020B0604030504040204" pitchFamily="34" charset="0"/>
              </a:defRPr>
            </a:lvl7pPr>
            <a:lvl8pPr marL="3429000" indent="-228600" defTabSz="91313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rgbClr val="FCAB1A"/>
                </a:solidFill>
                <a:latin typeface="Verdana" panose="020B0604030504040204" pitchFamily="34" charset="0"/>
              </a:defRPr>
            </a:lvl8pPr>
            <a:lvl9pPr marL="3886200" indent="-228600" defTabSz="91313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rgbClr val="FCAB1A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11" name="对象 1"/>
          <p:cNvGraphicFramePr/>
          <p:nvPr/>
        </p:nvGraphicFramePr>
        <p:xfrm>
          <a:off x="2216150" y="2662238"/>
          <a:ext cx="7275513" cy="2732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0" name="Visio" r:id="rId1" imgW="6590665" imgH="2475865" progId="Visio.Drawing.15">
                  <p:embed/>
                </p:oleObj>
              </mc:Choice>
              <mc:Fallback>
                <p:oleObj name="Visio" r:id="rId1" imgW="6590665" imgH="2475865" progId="Visio.Drawing.15">
                  <p:embed/>
                  <p:pic>
                    <p:nvPicPr>
                      <p:cNvPr id="0" name="对象 1"/>
                      <p:cNvPicPr>
                        <a:picLocks noChangeArrowheads="1"/>
                      </p:cNvPicPr>
                      <p:nvPr/>
                    </p:nvPicPr>
                    <p:blipFill>
                      <a:blip r:embed="rId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16150" y="2662238"/>
                        <a:ext cx="7275513" cy="27320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4659670" y="5666921"/>
            <a:ext cx="26184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总体</a:t>
            </a:r>
            <a:r>
              <a:rPr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研究方案</a:t>
            </a:r>
            <a:endParaRPr lang="zh-CN" altLang="en-US" sz="2800" b="1" dirty="0">
              <a:solidFill>
                <a:srgbClr val="FF0000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346"/>
    </mc:Choice>
    <mc:Fallback>
      <p:transition spd="slow" advTm="313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/>
          <p:cNvSpPr/>
          <p:nvPr/>
        </p:nvSpPr>
        <p:spPr>
          <a:xfrm>
            <a:off x="330788" y="1216240"/>
            <a:ext cx="11441002" cy="4350059"/>
          </a:xfrm>
          <a:prstGeom prst="rect">
            <a:avLst/>
          </a:prstGeom>
          <a:ln>
            <a:solidFill>
              <a:schemeClr val="tx2"/>
            </a:solidFill>
            <a:prstDash val="dashDot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5696212" y="1314356"/>
            <a:ext cx="5960169" cy="417158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知识表示与推理（</a:t>
            </a:r>
            <a:r>
              <a:rPr lang="en-US" altLang="zh-CN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KR</a:t>
            </a:r>
            <a:r>
              <a:rPr lang="zh-CN" altLang="en-US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）</a:t>
            </a:r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zh-CN" altLang="en-US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430270" y="1340528"/>
            <a:ext cx="4665513" cy="414541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形式化验证（</a:t>
            </a:r>
            <a:r>
              <a:rPr lang="en-US" altLang="zh-CN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Verification</a:t>
            </a:r>
            <a:r>
              <a:rPr lang="zh-CN" altLang="en-US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）</a:t>
            </a:r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zh-CN" altLang="en-US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5983550" y="1784411"/>
            <a:ext cx="5442012" cy="2370333"/>
          </a:xfrm>
          <a:prstGeom prst="rect">
            <a:avLst/>
          </a:prstGeom>
          <a:ln>
            <a:solidFill>
              <a:schemeClr val="tx1"/>
            </a:solidFill>
            <a:prstDash val="dashDot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8338371" y="1970843"/>
            <a:ext cx="2954024" cy="2095123"/>
          </a:xfrm>
          <a:prstGeom prst="rect">
            <a:avLst/>
          </a:prstGeom>
          <a:ln>
            <a:solidFill>
              <a:schemeClr val="tx1"/>
            </a:solidFill>
            <a:prstDash val="dashDot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16703" y="2412793"/>
            <a:ext cx="4285982" cy="123593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616703" y="4269376"/>
            <a:ext cx="4285982" cy="110594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研究方案与</a:t>
            </a:r>
            <a:r>
              <a:rPr lang="zh-CN" altLang="en-US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可行性分析：</a:t>
            </a:r>
            <a:r>
              <a:rPr lang="zh-CN" altLang="en-US" sz="27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关键技术路线</a:t>
            </a:r>
            <a:endParaRPr lang="zh-CN" altLang="en-US" sz="27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文本框 10"/>
              <p:cNvSpPr txBox="1"/>
              <p:nvPr/>
            </p:nvSpPr>
            <p:spPr>
              <a:xfrm>
                <a:off x="330787" y="5801468"/>
                <a:ext cx="11441003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457200" indent="-457200" algn="just">
                  <a:buFont typeface="Wingdings" panose="05000000000000000000" pitchFamily="2" charset="2"/>
                  <a:buChar char="Ø"/>
                </a:pPr>
                <a:r>
                  <a:rPr lang="zh-CN" altLang="en-US" sz="2000" b="1" kern="100" dirty="0" smtClean="0">
                    <a:solidFill>
                      <a:srgbClr val="AD2D17"/>
                    </a:solidFill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将</a:t>
                </a:r>
                <a:r>
                  <a:rPr lang="zh-CN" altLang="en-US" sz="2000" b="1" kern="100" dirty="0">
                    <a:solidFill>
                      <a:srgbClr val="AD2D17"/>
                    </a:solidFill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反应式系统</a:t>
                </a:r>
                <a:r>
                  <a:rPr lang="zh-CN" altLang="en-US" sz="2000" b="1" kern="100" dirty="0" smtClean="0">
                    <a:solidFill>
                      <a:srgbClr val="AD2D17"/>
                    </a:solidFill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系统的</a:t>
                </a:r>
                <a:r>
                  <a:rPr lang="en-US" altLang="zh-CN" sz="2000" b="1" kern="100" dirty="0" err="1" smtClean="0">
                    <a:solidFill>
                      <a:srgbClr val="AD2D17"/>
                    </a:solidFill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Kripke</a:t>
                </a:r>
                <a:r>
                  <a:rPr lang="en-US" altLang="zh-CN" sz="2000" b="1" kern="100" dirty="0" smtClean="0">
                    <a:solidFill>
                      <a:srgbClr val="AD2D17"/>
                    </a:solidFill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b="1" i="1" kern="100" dirty="0">
                        <a:solidFill>
                          <a:srgbClr val="AD2D17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𝑴</m:t>
                    </m:r>
                  </m:oMath>
                </a14:m>
                <a:r>
                  <a:rPr lang="zh-CN" altLang="en-US" sz="2000" b="1" kern="100" dirty="0" smtClean="0">
                    <a:solidFill>
                      <a:srgbClr val="AD2D17"/>
                    </a:solidFill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结构</a:t>
                </a:r>
                <a:r>
                  <a:rPr lang="zh-CN" altLang="en-US" sz="2000" b="1" kern="100" dirty="0">
                    <a:solidFill>
                      <a:srgbClr val="AD2D17"/>
                    </a:solidFill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用一个</a:t>
                </a:r>
                <a:r>
                  <a:rPr lang="en-US" altLang="zh-CN" sz="2000" b="1" kern="100" dirty="0">
                    <a:solidFill>
                      <a:srgbClr val="AD2D17"/>
                    </a:solidFill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CTL</a:t>
                </a:r>
                <a:r>
                  <a:rPr lang="zh-CN" altLang="en-US" sz="2000" b="1" kern="100" dirty="0">
                    <a:solidFill>
                      <a:srgbClr val="AD2D17"/>
                    </a:solidFill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公式</a:t>
                </a:r>
                <a:r>
                  <a:rPr lang="zh-CN" altLang="en-US" sz="2000" b="1" kern="100" dirty="0" smtClean="0">
                    <a:solidFill>
                      <a:srgbClr val="AD2D17"/>
                    </a:solidFill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表示</a:t>
                </a:r>
                <a14:m>
                  <m:oMath xmlns:m="http://schemas.openxmlformats.org/officeDocument/2006/math">
                    <m:r>
                      <a:rPr lang="zh-CN" altLang="en-US" sz="2000" b="1" i="1" kern="100" smtClean="0">
                        <a:solidFill>
                          <a:srgbClr val="AD2D17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𝝓</m:t>
                    </m:r>
                    <m:r>
                      <a:rPr lang="en-US" altLang="zh-CN" sz="2000" b="1" i="1" kern="100" smtClean="0">
                        <a:solidFill>
                          <a:srgbClr val="AD2D17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(</m:t>
                    </m:r>
                    <m:r>
                      <a:rPr lang="en-US" altLang="zh-CN" sz="2000" b="1" i="1" kern="100" smtClean="0">
                        <a:solidFill>
                          <a:srgbClr val="AD2D17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𝑴</m:t>
                    </m:r>
                    <m:r>
                      <a:rPr lang="en-US" altLang="zh-CN" sz="2000" b="1" i="1" kern="100" smtClean="0">
                        <a:solidFill>
                          <a:srgbClr val="AD2D17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)</m:t>
                    </m:r>
                  </m:oMath>
                </a14:m>
                <a:endParaRPr lang="en-US" altLang="zh-CN" sz="2000" b="1" kern="100" dirty="0" smtClean="0">
                  <a:solidFill>
                    <a:srgbClr val="AD2D17"/>
                  </a:solidFill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457200" indent="-457200" algn="just">
                  <a:buFont typeface="Wingdings" panose="05000000000000000000" pitchFamily="2" charset="2"/>
                  <a:buChar char="Ø"/>
                </a:pPr>
                <a:r>
                  <a:rPr lang="zh-CN" altLang="en-US" sz="2000" b="1" kern="100" dirty="0">
                    <a:solidFill>
                      <a:srgbClr val="AD2D17"/>
                    </a:solidFill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使用遗忘理论计算最弱充分条件</a:t>
                </a:r>
                <a:endParaRPr lang="zh-CN" altLang="en-US" sz="2000" b="1" kern="100" dirty="0">
                  <a:solidFill>
                    <a:srgbClr val="AD2D17"/>
                  </a:solidFill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787" y="5801468"/>
                <a:ext cx="11441003" cy="707886"/>
              </a:xfrm>
              <a:prstGeom prst="rect">
                <a:avLst/>
              </a:prstGeom>
              <a:blipFill rotWithShape="1">
                <a:blip r:embed="rId1"/>
                <a:stretch>
                  <a:fillRect l="-5" t="-15" r="1" b="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2" name="对象 1"/>
          <p:cNvGraphicFramePr/>
          <p:nvPr/>
        </p:nvGraphicFramePr>
        <p:xfrm>
          <a:off x="492125" y="2306638"/>
          <a:ext cx="7245350" cy="3152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18" name="Visio" r:id="rId2" imgW="7582535" imgH="2988310" progId="Visio.Drawing.15">
                  <p:embed/>
                </p:oleObj>
              </mc:Choice>
              <mc:Fallback>
                <p:oleObj name="Visio" r:id="rId2" imgW="7582535" imgH="2988310" progId="Visio.Drawing.15">
                  <p:embed/>
                  <p:pic>
                    <p:nvPicPr>
                      <p:cNvPr id="0" name="对象 1"/>
                      <p:cNvPicPr>
                        <a:picLocks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2125" y="2306638"/>
                        <a:ext cx="7245350" cy="3152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矩形 7"/>
          <p:cNvSpPr/>
          <p:nvPr/>
        </p:nvSpPr>
        <p:spPr>
          <a:xfrm>
            <a:off x="8492544" y="2086255"/>
            <a:ext cx="888632" cy="56101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3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树自动机、</a:t>
            </a:r>
            <a:r>
              <a:rPr lang="en-US" altLang="zh-CN" sz="13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SAT</a:t>
            </a:r>
            <a:endParaRPr lang="zh-CN" altLang="en-US" sz="13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9611995" y="2086255"/>
            <a:ext cx="1499459" cy="56101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3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现有的遗忘理论推理、模型检测</a:t>
            </a:r>
            <a:r>
              <a:rPr lang="zh-CN" altLang="en-US" sz="13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问</a:t>
            </a:r>
            <a:r>
              <a:rPr lang="zh-CN" altLang="en-US" sz="13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题复杂性</a:t>
            </a:r>
            <a:endParaRPr lang="zh-CN" altLang="en-US" sz="13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8492543" y="2656500"/>
            <a:ext cx="2618911" cy="55893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3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CTL</a:t>
            </a:r>
            <a:r>
              <a:rPr lang="zh-CN" altLang="en-US" sz="13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和𝝁</a:t>
            </a:r>
            <a:r>
              <a:rPr lang="en-US" altLang="zh-CN" sz="13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-</a:t>
            </a:r>
            <a:r>
              <a:rPr lang="zh-CN" altLang="en-US" sz="13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演算的遗忘理论相关复杂性</a:t>
            </a:r>
            <a:endParaRPr lang="zh-CN" altLang="en-US" sz="13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8495280" y="3355758"/>
            <a:ext cx="2618911" cy="620651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3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限制</a:t>
            </a:r>
            <a:r>
              <a:rPr lang="en-US" altLang="zh-CN" sz="13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CTL</a:t>
            </a:r>
            <a:r>
              <a:rPr lang="zh-CN" altLang="en-US" sz="13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下时态词的种类，探索不同组合下的遗忘存在性</a:t>
            </a:r>
            <a:endParaRPr lang="zh-CN" altLang="en-US" sz="13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2" name="右箭头 21"/>
          <p:cNvSpPr/>
          <p:nvPr/>
        </p:nvSpPr>
        <p:spPr>
          <a:xfrm rot="10800000">
            <a:off x="7767959" y="3169328"/>
            <a:ext cx="257321" cy="186430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8309498" y="4247961"/>
            <a:ext cx="2982898" cy="10564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负例产生、系统精化</a:t>
            </a:r>
            <a:endParaRPr lang="zh-CN" altLang="en-US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4" name="右箭头 23"/>
          <p:cNvSpPr/>
          <p:nvPr/>
        </p:nvSpPr>
        <p:spPr>
          <a:xfrm>
            <a:off x="7767959" y="4666990"/>
            <a:ext cx="479392" cy="186431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6165007" y="2049616"/>
            <a:ext cx="15092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CTL</a:t>
            </a:r>
            <a:r>
              <a:rPr lang="zh-CN" altLang="en-US" sz="1200" b="1" dirty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和𝝁</a:t>
            </a:r>
            <a:r>
              <a:rPr lang="en-US" altLang="zh-CN" sz="12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-</a:t>
            </a:r>
            <a:r>
              <a:rPr lang="zh-CN" altLang="en-US" sz="1200" b="1" dirty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演算的遗忘</a:t>
            </a:r>
            <a:r>
              <a:rPr lang="zh-CN" altLang="en-US" sz="12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理论</a:t>
            </a:r>
            <a:endParaRPr lang="zh-CN" altLang="en-US" sz="1200" b="1" dirty="0">
              <a:solidFill>
                <a:srgbClr val="FF0000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5033100" y="4437039"/>
            <a:ext cx="10386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    KR</a:t>
            </a:r>
            <a:endParaRPr lang="en-US" altLang="zh-CN" sz="1200" dirty="0" smtClean="0">
              <a:solidFill>
                <a:srgbClr val="FF0000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en-US" altLang="zh-CN" sz="1200" dirty="0" smtClean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      &amp;</a:t>
            </a:r>
            <a:endParaRPr lang="en-US" altLang="zh-CN" sz="1200" dirty="0" smtClean="0">
              <a:solidFill>
                <a:srgbClr val="FF0000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en-US" altLang="zh-CN" sz="1200" dirty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Verification</a:t>
            </a:r>
            <a:endParaRPr lang="zh-CN" altLang="en-US" sz="1200" dirty="0">
              <a:solidFill>
                <a:srgbClr val="FF0000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8050899" y="2077377"/>
            <a:ext cx="317354" cy="1890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PROLOG</a:t>
            </a:r>
            <a:endParaRPr lang="zh-CN" altLang="en-US" sz="14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32" name="图片 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6081" y="2095134"/>
            <a:ext cx="250052" cy="250052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144"/>
    </mc:Choice>
    <mc:Fallback>
      <p:transition spd="slow" advTm="51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6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研究方案与可行性分析：</a:t>
            </a:r>
            <a:r>
              <a:rPr lang="zh-CN" altLang="en-US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可行性分析</a:t>
            </a:r>
            <a:endParaRPr lang="zh-CN" altLang="en-US" sz="24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5" name="图示 4"/>
          <p:cNvGraphicFramePr/>
          <p:nvPr/>
        </p:nvGraphicFramePr>
        <p:xfrm>
          <a:off x="0" y="1324356"/>
          <a:ext cx="5246704" cy="51119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7" name="文本框 6"/>
          <p:cNvSpPr txBox="1"/>
          <p:nvPr/>
        </p:nvSpPr>
        <p:spPr>
          <a:xfrm>
            <a:off x="5326602" y="1553503"/>
            <a:ext cx="657381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zh-CN" altLang="en-US" sz="1800" kern="100" spc="45" dirty="0">
                <a:effectLst/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提出了</a:t>
            </a:r>
            <a:r>
              <a:rPr lang="zh-CN" altLang="en-US" sz="1800" kern="100" spc="45" dirty="0" smtClean="0">
                <a:effectLst/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基于模态逻辑</a:t>
            </a:r>
            <a:r>
              <a:rPr lang="en-US" altLang="zh-CN" sz="1800" kern="100" spc="45" dirty="0" smtClean="0">
                <a:effectLst/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S5</a:t>
            </a:r>
            <a:r>
              <a:rPr lang="zh-CN" altLang="en-US" sz="1800" kern="100" spc="45" dirty="0" smtClean="0">
                <a:effectLst/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下使用遗忘计算</a:t>
            </a:r>
            <a:r>
              <a:rPr lang="en-US" altLang="zh-CN" sz="1800" kern="100" spc="45" dirty="0" smtClean="0">
                <a:effectLst/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SNC</a:t>
            </a:r>
            <a:r>
              <a:rPr lang="zh-CN" altLang="en-US" sz="1800" kern="100" spc="45" dirty="0" smtClean="0">
                <a:effectLst/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和</a:t>
            </a:r>
            <a:r>
              <a:rPr lang="en-US" altLang="zh-CN" sz="1800" kern="100" spc="45" dirty="0" smtClean="0">
                <a:effectLst/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WSC</a:t>
            </a:r>
            <a:r>
              <a:rPr lang="zh-CN" altLang="en-US" sz="1800" kern="100" spc="45" dirty="0" smtClean="0">
                <a:effectLst/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的方法和实现了原型系统；</a:t>
            </a:r>
            <a:endParaRPr lang="en-US" altLang="zh-CN" sz="1800" kern="100" spc="45" dirty="0" smtClean="0">
              <a:effectLst/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just"/>
            <a:r>
              <a:rPr lang="zh-CN" altLang="en-US" kern="100" spc="45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在前期工作中对</a:t>
            </a:r>
            <a:r>
              <a:rPr lang="en-US" altLang="zh-CN" kern="100" spc="45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CTL</a:t>
            </a:r>
            <a:r>
              <a:rPr lang="zh-CN" altLang="en-US" kern="100" spc="45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、𝝁</a:t>
            </a:r>
            <a:r>
              <a:rPr lang="en-US" altLang="zh-CN" kern="100" spc="45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-</a:t>
            </a:r>
            <a:r>
              <a:rPr lang="zh-CN" altLang="en-US" kern="100" spc="45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演算、遗忘理论和</a:t>
            </a:r>
            <a:r>
              <a:rPr lang="zh-CN" altLang="en-US" kern="100" spc="45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模型检测技术已经</a:t>
            </a:r>
            <a:r>
              <a:rPr lang="zh-CN" altLang="en-US" kern="100" spc="45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有了坚实</a:t>
            </a:r>
            <a:r>
              <a:rPr lang="zh-CN" altLang="en-US" kern="100" spc="45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的</a:t>
            </a:r>
            <a:r>
              <a:rPr lang="zh-CN" altLang="en-US" kern="100" spc="45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基础</a:t>
            </a:r>
            <a:r>
              <a:rPr lang="zh-CN" altLang="en-US" kern="100" spc="45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。</a:t>
            </a:r>
            <a:endParaRPr lang="zh-CN" altLang="en-US" sz="1400" kern="100" dirty="0">
              <a:effectLst/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326602" y="2890395"/>
            <a:ext cx="6573811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>
              <a:lnSpc>
                <a:spcPts val="2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kern="100" spc="45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工作</a:t>
            </a:r>
            <a:r>
              <a:rPr lang="zh-CN" altLang="en-US" kern="100" spc="45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依托贵州大学人工智能与软件新技术实验室</a:t>
            </a:r>
            <a:r>
              <a:rPr lang="zh-CN" altLang="en-US" kern="100" spc="45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，有高性能的设备：服务器（</a:t>
            </a:r>
            <a:r>
              <a:rPr lang="pt-BR" altLang="zh-CN" kern="100" spc="45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Intel(R) Core(TM) i7-4770K CPU @ 3.50GHz</a:t>
            </a:r>
            <a:r>
              <a:rPr lang="zh-CN" altLang="en-US" kern="100" spc="45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）和电脑（</a:t>
            </a:r>
            <a:r>
              <a:rPr lang="pt-BR" altLang="zh-CN" kern="100" spc="45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lntel(R) Core(TM)i7-8700 CPU @3.20GHz 3.19 </a:t>
            </a:r>
            <a:r>
              <a:rPr lang="pt-BR" altLang="zh-CN" kern="100" spc="45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GHz</a:t>
            </a:r>
            <a:r>
              <a:rPr lang="zh-CN" altLang="en-US" kern="100" spc="45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）</a:t>
            </a:r>
            <a:endParaRPr lang="en-US" altLang="zh-CN" kern="100" spc="45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326600" y="4121407"/>
            <a:ext cx="6573813" cy="6052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ts val="2000"/>
              </a:lnSpc>
            </a:pPr>
            <a:r>
              <a:rPr lang="zh-CN" altLang="en-US" kern="100" spc="45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拟定的具体研究方案围绕</a:t>
            </a:r>
            <a:r>
              <a:rPr lang="zh-CN" altLang="en-US" kern="100" spc="45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着反应式系统的</a:t>
            </a:r>
            <a:r>
              <a:rPr lang="en-US" altLang="zh-CN" kern="100" spc="45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SNC</a:t>
            </a:r>
            <a:r>
              <a:rPr lang="zh-CN" altLang="en-US" kern="100" spc="45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和</a:t>
            </a:r>
            <a:r>
              <a:rPr lang="en-US" altLang="zh-CN" kern="100" spc="45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WSC</a:t>
            </a:r>
            <a:r>
              <a:rPr lang="zh-CN" altLang="en-US" kern="100" spc="45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为</a:t>
            </a:r>
            <a:r>
              <a:rPr lang="zh-CN" altLang="en-US" kern="100" spc="45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主线展开，</a:t>
            </a:r>
            <a:r>
              <a:rPr lang="zh-CN" altLang="en-US" kern="100" spc="45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利用遗忘理论作为</a:t>
            </a:r>
            <a:r>
              <a:rPr lang="zh-CN" altLang="en-US" kern="100" spc="45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着手</a:t>
            </a:r>
            <a:r>
              <a:rPr lang="zh-CN" altLang="en-US" kern="100" spc="45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点，建立</a:t>
            </a:r>
            <a:r>
              <a:rPr lang="en-US" altLang="zh-CN" kern="100" spc="45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KR</a:t>
            </a:r>
            <a:r>
              <a:rPr lang="zh-CN" altLang="en-US" kern="100" spc="45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和形式化验证的关系。</a:t>
            </a:r>
            <a:endParaRPr lang="zh-CN" altLang="en-US" kern="100" spc="45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326601" y="4841138"/>
            <a:ext cx="6573812" cy="18876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ts val="2000"/>
              </a:lnSpc>
            </a:pPr>
            <a:r>
              <a:rPr lang="en-US" altLang="zh-CN" sz="1600" kern="100" spc="45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Feng R, </a:t>
            </a:r>
            <a:r>
              <a:rPr lang="en-US" altLang="zh-CN" sz="1600" kern="100" spc="45" dirty="0" err="1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Acar</a:t>
            </a:r>
            <a:r>
              <a:rPr lang="en-US" altLang="zh-CN" sz="1600" kern="100" spc="45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E, </a:t>
            </a:r>
            <a:r>
              <a:rPr lang="en-US" altLang="zh-CN" sz="1600" kern="100" spc="45" dirty="0" err="1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Schlobach</a:t>
            </a:r>
            <a:r>
              <a:rPr lang="en-US" altLang="zh-CN" sz="1600" kern="100" spc="45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S, et al. On Sufficient and Necessary Conditions in Bounded CTL: A Forgetting </a:t>
            </a:r>
            <a:r>
              <a:rPr lang="en-US" altLang="zh-CN" sz="1600" kern="100" spc="45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Approach[C]. KR 2020, </a:t>
            </a:r>
            <a:r>
              <a:rPr lang="en-US" altLang="zh-CN" sz="1600" kern="100" spc="45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2020, 17(1): 361-370</a:t>
            </a:r>
            <a:r>
              <a:rPr lang="en-US" altLang="zh-CN" sz="1600" kern="100" spc="45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.</a:t>
            </a:r>
            <a:endParaRPr lang="en-US" altLang="zh-CN" sz="1600" kern="100" spc="45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just">
              <a:lnSpc>
                <a:spcPts val="2000"/>
              </a:lnSpc>
            </a:pPr>
            <a:r>
              <a:rPr lang="en-US" altLang="zh-CN" sz="1600" kern="100" spc="45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Feng </a:t>
            </a:r>
            <a:r>
              <a:rPr lang="en-US" altLang="zh-CN" sz="1600" kern="100" spc="45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R, Wang Y and Lin F. Using </a:t>
            </a:r>
            <a:r>
              <a:rPr lang="en-US" altLang="zh-CN" sz="1600" kern="100" spc="45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the Knowledge Expression and Reasoning method to </a:t>
            </a:r>
            <a:r>
              <a:rPr lang="en-US" altLang="zh-CN" sz="1600" kern="100" spc="45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solve the </a:t>
            </a:r>
            <a:r>
              <a:rPr lang="en-US" altLang="zh-CN" sz="1600" kern="100" spc="45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problems in Formal </a:t>
            </a:r>
            <a:r>
              <a:rPr lang="en-US" altLang="zh-CN" sz="1600" kern="100" spc="45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Verification. KR 2020 (DC).</a:t>
            </a:r>
            <a:endParaRPr lang="en-US" altLang="zh-CN" sz="1600" kern="100" spc="45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just">
              <a:lnSpc>
                <a:spcPts val="2000"/>
              </a:lnSpc>
            </a:pPr>
            <a:r>
              <a:rPr lang="zh-CN" altLang="en-US" sz="1600" kern="100" spc="45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冯仁艳</a:t>
            </a:r>
            <a:r>
              <a:rPr lang="en-US" altLang="zh-CN" sz="1600" kern="100" spc="45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. </a:t>
            </a:r>
            <a:r>
              <a:rPr lang="zh-CN" altLang="en-US" sz="1600" kern="100" spc="45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基于遗忘的知识充分性与必要性研究 </a:t>
            </a:r>
            <a:r>
              <a:rPr lang="en-US" altLang="zh-CN" sz="1600" kern="100" spc="45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[D]. </a:t>
            </a:r>
            <a:r>
              <a:rPr lang="zh-CN" altLang="en-US" sz="1600" kern="100" spc="45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贵州大学</a:t>
            </a:r>
            <a:r>
              <a:rPr lang="en-US" altLang="zh-CN" sz="1600" kern="100" spc="45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, 2018.</a:t>
            </a:r>
            <a:endParaRPr lang="zh-CN" altLang="en-US" sz="1600" kern="100" spc="45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</p:spTree>
    <p:custDataLst>
      <p:tags r:id="rId6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9447"/>
    </mc:Choice>
    <mc:Fallback>
      <p:transition spd="slow" advTm="1094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0" grpId="0"/>
      <p:bldP spid="8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研究方案与可行性分析</a:t>
            </a:r>
            <a:r>
              <a:rPr lang="zh-CN" altLang="en-US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lang="zh-CN" altLang="en-US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研究基础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339359" y="1260672"/>
            <a:ext cx="1131702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3200" b="1" kern="100" dirty="0" smtClean="0">
                <a:solidFill>
                  <a:srgbClr val="AD2D17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ASP</a:t>
            </a:r>
            <a:r>
              <a:rPr lang="zh-CN" altLang="en-US" sz="3200" b="1" kern="100" dirty="0" smtClean="0">
                <a:solidFill>
                  <a:srgbClr val="AD2D17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（回答集程序）下的遗忘理论</a:t>
            </a:r>
            <a:endParaRPr lang="zh-CN" altLang="en-US" sz="3200" b="1" kern="100" dirty="0">
              <a:solidFill>
                <a:srgbClr val="AD2D17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" name="内容占位符 3"/>
          <p:cNvSpPr txBox="1"/>
          <p:nvPr/>
        </p:nvSpPr>
        <p:spPr>
          <a:xfrm>
            <a:off x="330787" y="1844237"/>
            <a:ext cx="11535271" cy="4887289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zh-CN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[</a:t>
            </a:r>
            <a:r>
              <a:rPr lang="en-US" altLang="zh-CN" sz="2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1] WANG Y, ZHANG Y, ZHOU Y at al.. Forgetting in Logic Programs under Strong Equivalence [C]. Principles of Knowledge Representation and Reasoning: Proceedings of the Thirteenth International Conference. Rome, Italy: AAAI Press, 2012: 643–647.</a:t>
            </a:r>
            <a:endParaRPr lang="en-US" altLang="zh-CN" sz="24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[2] WANG </a:t>
            </a:r>
            <a:r>
              <a:rPr lang="en-US" altLang="zh-CN" sz="2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Y, WANG K, ZHANG M. Forgetting for Answer Set Programs Revisited [C]. IJCAI 2013, Proceedings of the 23rd International Joint Conference on Artificial Intelligence. Beijing, China: IJCAI/AAAI, 2013: 1162–1168..</a:t>
            </a:r>
            <a:endParaRPr lang="en-US" altLang="zh-CN" sz="24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[3] </a:t>
            </a:r>
            <a:r>
              <a:rPr lang="en-US" altLang="zh-CN" sz="2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WANG Y, ZHANG Y, ZHOU Y at al.. Knowledge Forgetting in Answer Set Programming [J]. Journal of Artificial Intelligence Research, 2014, 50: 31–70.</a:t>
            </a:r>
            <a:endParaRPr lang="en-US" altLang="zh-CN" sz="24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[4] </a:t>
            </a:r>
            <a:r>
              <a:rPr lang="en-US" altLang="zh-CN" sz="2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Wang Y. On Forgetting in Tractable Propositional Fragments[J]. </a:t>
            </a:r>
            <a:r>
              <a:rPr lang="en-US" altLang="zh-CN" sz="2400" dirty="0" err="1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arXiv</a:t>
            </a:r>
            <a:r>
              <a:rPr lang="en-US" altLang="zh-CN" sz="2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preprint arXiv:1502.02799, 2015.</a:t>
            </a:r>
            <a:endParaRPr lang="en-US" altLang="zh-CN" sz="24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113"/>
    </mc:Choice>
    <mc:Fallback>
      <p:transition spd="slow" advTm="25113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研究方案与可行性分析</a:t>
            </a:r>
            <a:r>
              <a:rPr lang="zh-CN" altLang="en-US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lang="zh-CN" altLang="en-US" sz="2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研究基础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339359" y="1260672"/>
            <a:ext cx="1131702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en-US" sz="3200" b="1" kern="100" dirty="0" smtClean="0">
                <a:solidFill>
                  <a:srgbClr val="AD2D17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国内外合作</a:t>
            </a:r>
            <a:endParaRPr lang="zh-CN" altLang="en-US" sz="3200" b="1" kern="100" dirty="0">
              <a:solidFill>
                <a:srgbClr val="AD2D17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" name="内容占位符 3"/>
          <p:cNvSpPr txBox="1"/>
          <p:nvPr/>
        </p:nvSpPr>
        <p:spPr>
          <a:xfrm>
            <a:off x="330787" y="1844237"/>
            <a:ext cx="11535271" cy="488728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CN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2019.09-2020.09 </a:t>
            </a:r>
            <a:r>
              <a:rPr lang="zh-CN" altLang="en-US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在阿姆斯特丹自由大学学习一年，并将保持长期合作</a:t>
            </a:r>
            <a:endParaRPr lang="en-US" altLang="zh-CN" sz="24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长期香港科技大学</a:t>
            </a:r>
            <a:r>
              <a:rPr lang="en-US" altLang="zh-CN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Fang-Zhen Lin</a:t>
            </a:r>
            <a:r>
              <a:rPr lang="zh-CN" altLang="en-US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教授合作</a:t>
            </a:r>
            <a:endParaRPr lang="en-US" altLang="zh-CN" sz="24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长期与加拿大阿尔伯塔大学</a:t>
            </a:r>
            <a:r>
              <a:rPr lang="en-US" altLang="zh-CN" sz="2400" dirty="0" err="1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Jia-Huai</a:t>
            </a:r>
            <a:r>
              <a:rPr lang="en-US" altLang="zh-CN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You </a:t>
            </a:r>
            <a:r>
              <a:rPr lang="zh-CN" altLang="en-US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教授合作</a:t>
            </a:r>
            <a:endParaRPr lang="en-US" altLang="zh-CN" sz="24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与</a:t>
            </a:r>
            <a:r>
              <a:rPr lang="en-US" altLang="zh-CN" sz="2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‪Thomas </a:t>
            </a:r>
            <a:r>
              <a:rPr lang="en-US" altLang="zh-CN" sz="2400" dirty="0" err="1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Eiter</a:t>
            </a:r>
            <a:r>
              <a:rPr lang="zh-CN" altLang="en-US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也有着交流</a:t>
            </a:r>
            <a:endParaRPr lang="en-US" altLang="zh-CN" sz="24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CN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… …</a:t>
            </a:r>
            <a:endParaRPr lang="en-US" altLang="zh-CN" sz="24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endParaRPr lang="en-US" altLang="zh-CN" sz="24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318408" y="2118320"/>
            <a:ext cx="1638300" cy="15906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5871" y="4723657"/>
            <a:ext cx="1638300" cy="192405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9980" y="4742432"/>
            <a:ext cx="1827548" cy="188650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404" y="4730869"/>
            <a:ext cx="1937844" cy="193275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5622" y="3881876"/>
            <a:ext cx="4211735" cy="2807823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80757" y="4730869"/>
            <a:ext cx="1616522" cy="190962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1351"/>
    </mc:Choice>
    <mc:Fallback>
      <p:transition spd="slow" advTm="41351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b="1" dirty="0">
                <a:latin typeface="仿宋" panose="02010609060101010101" pitchFamily="49" charset="-122"/>
                <a:ea typeface="仿宋" panose="02010609060101010101" pitchFamily="49" charset="-122"/>
              </a:rPr>
              <a:t>论文的研究特色与创新之</a:t>
            </a:r>
            <a:r>
              <a:rPr lang="zh-CN" altLang="en-US" b="1" dirty="0" smtClean="0">
                <a:latin typeface="仿宋" panose="02010609060101010101" pitchFamily="49" charset="-122"/>
                <a:ea typeface="仿宋" panose="02010609060101010101" pitchFamily="49" charset="-122"/>
              </a:rPr>
              <a:t>处</a:t>
            </a:r>
            <a:endParaRPr lang="zh-CN" altLang="en-US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graphicFrame>
        <p:nvGraphicFramePr>
          <p:cNvPr id="4" name="内容占位符 6"/>
          <p:cNvGraphicFramePr>
            <a:graphicFrameLocks noGrp="1"/>
          </p:cNvGraphicFramePr>
          <p:nvPr>
            <p:ph idx="1"/>
          </p:nvPr>
        </p:nvGraphicFramePr>
        <p:xfrm>
          <a:off x="330200" y="1289050"/>
          <a:ext cx="10997707" cy="48879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40"/>
    </mc:Choice>
    <mc:Fallback>
      <p:transition spd="slow" advTm="1840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研究计划及安排</a:t>
            </a:r>
            <a:endParaRPr lang="zh-CN" altLang="en-US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7" name="图示 6"/>
          <p:cNvGraphicFramePr/>
          <p:nvPr/>
        </p:nvGraphicFramePr>
        <p:xfrm>
          <a:off x="985422" y="1670094"/>
          <a:ext cx="10591059" cy="50902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9" name="TextBox 6"/>
          <p:cNvSpPr txBox="1">
            <a:spLocks noChangeArrowheads="1"/>
          </p:cNvSpPr>
          <p:nvPr/>
        </p:nvSpPr>
        <p:spPr bwMode="auto">
          <a:xfrm>
            <a:off x="985422" y="4215220"/>
            <a:ext cx="1737438" cy="315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fr-FR" altLang="en-US" sz="1400" dirty="0">
                <a:solidFill>
                  <a:srgbClr val="003366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201</a:t>
            </a:r>
            <a:r>
              <a:rPr lang="en-US" altLang="fr-FR" sz="1400" dirty="0">
                <a:solidFill>
                  <a:srgbClr val="003366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8</a:t>
            </a:r>
            <a:r>
              <a:rPr lang="en-US" altLang="en-US" sz="1400" dirty="0">
                <a:solidFill>
                  <a:srgbClr val="003366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.</a:t>
            </a:r>
            <a:r>
              <a:rPr lang="fr-FR" altLang="en-US" sz="1400" dirty="0">
                <a:solidFill>
                  <a:srgbClr val="003366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9-20</a:t>
            </a:r>
            <a:r>
              <a:rPr lang="en-US" altLang="fr-FR" sz="1400" dirty="0">
                <a:solidFill>
                  <a:srgbClr val="003366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20</a:t>
            </a:r>
            <a:r>
              <a:rPr lang="fr-FR" altLang="en-US" sz="1400" dirty="0">
                <a:solidFill>
                  <a:srgbClr val="003366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.</a:t>
            </a:r>
            <a:r>
              <a:rPr lang="en-US" altLang="fr-FR" sz="1400" dirty="0">
                <a:solidFill>
                  <a:srgbClr val="003366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9</a:t>
            </a:r>
            <a:endParaRPr lang="en-US" altLang="fr-FR" sz="1400" dirty="0">
              <a:solidFill>
                <a:srgbClr val="003366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1" name="TextBox 7"/>
          <p:cNvSpPr txBox="1">
            <a:spLocks noChangeArrowheads="1"/>
          </p:cNvSpPr>
          <p:nvPr/>
        </p:nvSpPr>
        <p:spPr bwMode="auto">
          <a:xfrm>
            <a:off x="2722860" y="3729447"/>
            <a:ext cx="2038186" cy="315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fr-FR" altLang="en-US" sz="1400">
                <a:solidFill>
                  <a:srgbClr val="003366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20</a:t>
            </a:r>
            <a:r>
              <a:rPr lang="en-US" altLang="fr-FR" sz="1400">
                <a:solidFill>
                  <a:srgbClr val="003366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20</a:t>
            </a:r>
            <a:r>
              <a:rPr lang="en-US" altLang="en-US" sz="1400">
                <a:solidFill>
                  <a:srgbClr val="003366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.</a:t>
            </a:r>
            <a:r>
              <a:rPr lang="en-US" altLang="fr-FR" sz="1400">
                <a:solidFill>
                  <a:srgbClr val="003366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10</a:t>
            </a:r>
            <a:r>
              <a:rPr lang="fr-FR" altLang="en-US" sz="1400">
                <a:solidFill>
                  <a:srgbClr val="003366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-20</a:t>
            </a:r>
            <a:r>
              <a:rPr lang="en-US" altLang="fr-FR" sz="1400">
                <a:solidFill>
                  <a:srgbClr val="003366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21</a:t>
            </a:r>
            <a:r>
              <a:rPr lang="fr-FR" altLang="en-US" sz="1400">
                <a:solidFill>
                  <a:srgbClr val="003366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.</a:t>
            </a:r>
            <a:r>
              <a:rPr lang="en-US" altLang="zh-CN" sz="1400">
                <a:solidFill>
                  <a:srgbClr val="003366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1</a:t>
            </a:r>
            <a:endParaRPr lang="en-US" altLang="zh-CN" sz="1400">
              <a:solidFill>
                <a:srgbClr val="003366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2" name="TextBox 8"/>
          <p:cNvSpPr txBox="1">
            <a:spLocks noChangeArrowheads="1"/>
          </p:cNvSpPr>
          <p:nvPr/>
        </p:nvSpPr>
        <p:spPr bwMode="auto">
          <a:xfrm>
            <a:off x="4541481" y="3334813"/>
            <a:ext cx="1739470" cy="315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fr-FR" altLang="en-US" sz="1400" dirty="0">
                <a:solidFill>
                  <a:srgbClr val="003366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20</a:t>
            </a:r>
            <a:r>
              <a:rPr lang="en-US" altLang="fr-FR" sz="1400" dirty="0">
                <a:solidFill>
                  <a:srgbClr val="003366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21</a:t>
            </a:r>
            <a:r>
              <a:rPr lang="en-US" altLang="en-US" sz="1400" dirty="0">
                <a:solidFill>
                  <a:srgbClr val="003366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.</a:t>
            </a:r>
            <a:r>
              <a:rPr lang="en-US" altLang="fr-FR" sz="1400" dirty="0">
                <a:solidFill>
                  <a:srgbClr val="003366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fr-FR" altLang="en-US" sz="1400" dirty="0">
                <a:solidFill>
                  <a:srgbClr val="003366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-20</a:t>
            </a:r>
            <a:r>
              <a:rPr lang="en-US" altLang="fr-FR" sz="1400" dirty="0">
                <a:solidFill>
                  <a:srgbClr val="003366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21</a:t>
            </a:r>
            <a:r>
              <a:rPr lang="fr-FR" altLang="en-US" sz="1400" dirty="0">
                <a:solidFill>
                  <a:srgbClr val="003366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.</a:t>
            </a:r>
            <a:r>
              <a:rPr lang="en-US" altLang="zh-CN" sz="1400" dirty="0">
                <a:solidFill>
                  <a:srgbClr val="003366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5</a:t>
            </a:r>
            <a:endParaRPr lang="en-US" altLang="zh-CN" sz="1400" dirty="0">
              <a:solidFill>
                <a:srgbClr val="003366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3" name="TextBox 9"/>
          <p:cNvSpPr txBox="1">
            <a:spLocks noChangeArrowheads="1"/>
          </p:cNvSpPr>
          <p:nvPr/>
        </p:nvSpPr>
        <p:spPr bwMode="auto">
          <a:xfrm>
            <a:off x="6324694" y="2866764"/>
            <a:ext cx="1834979" cy="315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fr-FR" altLang="en-US" sz="1400" dirty="0">
                <a:solidFill>
                  <a:srgbClr val="003366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20</a:t>
            </a:r>
            <a:r>
              <a:rPr lang="en-US" altLang="fr-FR" sz="1400" dirty="0">
                <a:solidFill>
                  <a:srgbClr val="003366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21</a:t>
            </a:r>
            <a:r>
              <a:rPr lang="en-US" altLang="en-US" sz="1400" dirty="0">
                <a:solidFill>
                  <a:srgbClr val="003366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.</a:t>
            </a:r>
            <a:r>
              <a:rPr lang="en-US" altLang="fr-FR" sz="1400" dirty="0">
                <a:solidFill>
                  <a:srgbClr val="003366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6</a:t>
            </a:r>
            <a:r>
              <a:rPr lang="fr-FR" altLang="en-US" sz="1400" dirty="0">
                <a:solidFill>
                  <a:srgbClr val="003366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-20</a:t>
            </a:r>
            <a:r>
              <a:rPr lang="en-US" altLang="fr-FR" sz="1400" dirty="0">
                <a:solidFill>
                  <a:srgbClr val="003366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21</a:t>
            </a:r>
            <a:r>
              <a:rPr lang="fr-FR" altLang="en-US" sz="1400" dirty="0">
                <a:solidFill>
                  <a:srgbClr val="003366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.</a:t>
            </a:r>
            <a:r>
              <a:rPr lang="en-US" altLang="zh-CN" sz="1400" dirty="0">
                <a:solidFill>
                  <a:srgbClr val="003366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9</a:t>
            </a:r>
            <a:endParaRPr lang="en-US" altLang="zh-CN" sz="1400" dirty="0">
              <a:solidFill>
                <a:srgbClr val="003366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4" name="TextBox 10"/>
          <p:cNvSpPr txBox="1">
            <a:spLocks noChangeArrowheads="1"/>
          </p:cNvSpPr>
          <p:nvPr/>
        </p:nvSpPr>
        <p:spPr bwMode="auto">
          <a:xfrm>
            <a:off x="8083696" y="2451487"/>
            <a:ext cx="1962998" cy="315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fr-FR" altLang="en-US" sz="1400" dirty="0">
                <a:solidFill>
                  <a:srgbClr val="003366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20</a:t>
            </a:r>
            <a:r>
              <a:rPr lang="en-US" altLang="fr-FR" sz="1400" dirty="0">
                <a:solidFill>
                  <a:srgbClr val="003366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21</a:t>
            </a:r>
            <a:r>
              <a:rPr lang="en-US" altLang="en-US" sz="1400" dirty="0">
                <a:solidFill>
                  <a:srgbClr val="003366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.</a:t>
            </a:r>
            <a:r>
              <a:rPr lang="en-US" altLang="fr-FR" sz="1400" dirty="0">
                <a:solidFill>
                  <a:srgbClr val="003366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9</a:t>
            </a:r>
            <a:r>
              <a:rPr lang="fr-FR" altLang="en-US" sz="1400" dirty="0">
                <a:solidFill>
                  <a:srgbClr val="003366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-20</a:t>
            </a:r>
            <a:r>
              <a:rPr lang="en-US" altLang="fr-FR" sz="1400" dirty="0">
                <a:solidFill>
                  <a:srgbClr val="003366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21</a:t>
            </a:r>
            <a:r>
              <a:rPr lang="fr-FR" altLang="en-US" sz="1400" dirty="0">
                <a:solidFill>
                  <a:srgbClr val="003366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.</a:t>
            </a:r>
            <a:r>
              <a:rPr lang="en-US" altLang="fr-FR" sz="1400" dirty="0">
                <a:solidFill>
                  <a:srgbClr val="003366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12</a:t>
            </a:r>
            <a:endParaRPr lang="en-US" altLang="fr-FR" sz="1400" dirty="0">
              <a:solidFill>
                <a:srgbClr val="003366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5" name="TextBox 11"/>
          <p:cNvSpPr txBox="1">
            <a:spLocks noChangeArrowheads="1"/>
          </p:cNvSpPr>
          <p:nvPr/>
        </p:nvSpPr>
        <p:spPr bwMode="auto">
          <a:xfrm>
            <a:off x="9868843" y="1975289"/>
            <a:ext cx="2032091" cy="34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fr-FR" altLang="en-US" sz="1600" dirty="0">
                <a:solidFill>
                  <a:srgbClr val="003366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20</a:t>
            </a:r>
            <a:r>
              <a:rPr lang="en-US" altLang="fr-FR" sz="1600" dirty="0">
                <a:solidFill>
                  <a:srgbClr val="003366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22</a:t>
            </a:r>
            <a:r>
              <a:rPr lang="en-US" altLang="en-US" sz="1600" dirty="0">
                <a:solidFill>
                  <a:srgbClr val="003366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.</a:t>
            </a:r>
            <a:r>
              <a:rPr lang="en-US" altLang="fr-FR" sz="1600" dirty="0">
                <a:solidFill>
                  <a:srgbClr val="003366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1-2022.5</a:t>
            </a:r>
            <a:endParaRPr lang="en-US" altLang="fr-FR" sz="1600" dirty="0">
              <a:solidFill>
                <a:srgbClr val="003366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89"/>
    </mc:Choice>
    <mc:Fallback>
      <p:transition spd="slow" advTm="889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b="1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主要参考文献</a:t>
            </a:r>
            <a:endParaRPr lang="zh-CN" altLang="en-US" b="1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330787" y="1289674"/>
            <a:ext cx="11535271" cy="4887289"/>
          </a:xfrm>
        </p:spPr>
        <p:txBody>
          <a:bodyPr>
            <a:normAutofit fontScale="55000" lnSpcReduction="2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zh-CN" sz="2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[1] </a:t>
            </a:r>
            <a:r>
              <a:rPr lang="en-US" altLang="zh-CN" sz="2400" dirty="0" err="1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Dijkstra</a:t>
            </a:r>
            <a:r>
              <a:rPr lang="en-US" altLang="zh-CN" sz="2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,  E.  W. </a:t>
            </a:r>
            <a:r>
              <a:rPr lang="en-US" altLang="zh-CN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.   </a:t>
            </a:r>
            <a:r>
              <a:rPr lang="en-US" altLang="zh-CN" sz="2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Guarded  commands,  </a:t>
            </a:r>
            <a:r>
              <a:rPr lang="en-US" altLang="zh-CN" sz="2400" dirty="0" err="1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Nondetermi-nacy</a:t>
            </a:r>
            <a:r>
              <a:rPr lang="en-US" altLang="zh-CN" sz="2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and Formal Derivation of </a:t>
            </a:r>
            <a:r>
              <a:rPr lang="en-US" altLang="zh-CN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Programs. </a:t>
            </a:r>
            <a:r>
              <a:rPr lang="en-US" altLang="zh-CN" sz="2400" dirty="0" err="1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Commun</a:t>
            </a:r>
            <a:r>
              <a:rPr lang="en-US" altLang="zh-CN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. 1975, </a:t>
            </a:r>
            <a:r>
              <a:rPr lang="en-US" altLang="zh-CN" sz="2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ACM18(8):453–457.</a:t>
            </a:r>
            <a:endParaRPr lang="en-US" altLang="zh-CN" sz="24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[2] </a:t>
            </a:r>
            <a:r>
              <a:rPr lang="en-US" altLang="zh-CN" sz="2400" dirty="0" err="1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Dailler</a:t>
            </a:r>
            <a:r>
              <a:rPr lang="en-US" altLang="zh-CN" sz="2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S, </a:t>
            </a:r>
            <a:r>
              <a:rPr lang="en-US" altLang="zh-CN" sz="2400" dirty="0" err="1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Hauzar</a:t>
            </a:r>
            <a:r>
              <a:rPr lang="en-US" altLang="zh-CN" sz="2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D, Marché C, et al. Instrumenting a weakest precondition calculus for counterexample generation [J]. Journal of logical and algebraic methods in programming, 2018, 99: 97-113.</a:t>
            </a:r>
            <a:endParaRPr lang="en-US" altLang="zh-CN" sz="24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[3] Woodcock J C P, Morgan C. Refinement of state-based concurrent systems [C]. International Symposium of VDM Europe. Springer, Berlin, Heidelberg, 1990: 340-351.</a:t>
            </a:r>
            <a:endParaRPr lang="en-US" altLang="zh-CN" sz="24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[4] </a:t>
            </a:r>
            <a:r>
              <a:rPr lang="en-US" altLang="zh-CN" sz="2400" dirty="0" err="1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Fangzhen</a:t>
            </a:r>
            <a:r>
              <a:rPr lang="en-US" altLang="zh-CN" sz="2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Lin. On the strongest necessary and weakest sufficient conditions.  Artificial Intelligence 128 (2001) 143-159.</a:t>
            </a:r>
            <a:endParaRPr lang="en-US" altLang="zh-CN" sz="24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[5] Lin, F., and Reiter, </a:t>
            </a:r>
            <a:r>
              <a:rPr lang="en-US" altLang="zh-CN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R.  </a:t>
            </a:r>
            <a:r>
              <a:rPr lang="en-US" altLang="zh-CN" sz="2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Forget it.  In Working Notes of AAAI Fall Symposium on Relevance, </a:t>
            </a:r>
            <a:r>
              <a:rPr lang="en-US" altLang="zh-CN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1994, 154–159</a:t>
            </a:r>
            <a:r>
              <a:rPr lang="en-US" altLang="zh-CN" sz="2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.</a:t>
            </a:r>
            <a:endParaRPr lang="en-US" altLang="zh-CN" sz="24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[6] Doherty p</a:t>
            </a:r>
            <a:r>
              <a:rPr lang="en-US" altLang="zh-CN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, </a:t>
            </a:r>
            <a:r>
              <a:rPr lang="en-US" altLang="zh-CN" sz="2400" dirty="0" err="1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Lukaszewicz</a:t>
            </a:r>
            <a:r>
              <a:rPr lang="en-US" altLang="zh-CN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W, </a:t>
            </a:r>
            <a:r>
              <a:rPr lang="en-US" altLang="zh-CN" sz="2400" dirty="0" err="1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Szalas</a:t>
            </a:r>
            <a:r>
              <a:rPr lang="en-US" altLang="zh-CN" sz="2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A. Computing Strongest Necessary and Weakest Sufficient Conditions of First-Order Formulas [C]. NEBEL B. IJCAI. Morgan Kaufmann, 2001: 145–154. </a:t>
            </a:r>
            <a:endParaRPr lang="en-US" altLang="zh-CN" sz="24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[7] Lin F. Compiling causal theories to successor state axioms and STRIPS-like systems[J]. JAIR, 2003, 19: 279-314.</a:t>
            </a:r>
            <a:endParaRPr lang="en-US" altLang="zh-CN" sz="24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[8] Yan Zhang and Yi Zhou. Knowledge forgetting: Properties and applications.  Artificial Intelligence, </a:t>
            </a:r>
            <a:r>
              <a:rPr lang="en-US" altLang="zh-CN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2009, 173(16-17</a:t>
            </a:r>
            <a:r>
              <a:rPr lang="en-US" altLang="zh-CN" sz="2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):</a:t>
            </a:r>
            <a:r>
              <a:rPr lang="en-US" altLang="zh-CN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1525–1537.</a:t>
            </a:r>
            <a:endParaRPr lang="en-US" altLang="zh-CN" sz="24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[9</a:t>
            </a:r>
            <a:r>
              <a:rPr lang="en-US" altLang="zh-CN" sz="2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] MAKSIMOVA L </a:t>
            </a:r>
            <a:r>
              <a:rPr lang="en-US" altLang="zh-CN" sz="2400" dirty="0" err="1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L</a:t>
            </a:r>
            <a:r>
              <a:rPr lang="en-US" altLang="zh-CN" sz="2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. Temporal logics with "the next" operator do not have interpolation or the Beth property [J]. Siberian Mathematical Journal, 1991, 32(6): 989–993.</a:t>
            </a:r>
            <a:endParaRPr lang="en-US" altLang="zh-CN" sz="24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zh-CN" sz="24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9"/>
    </mc:Choice>
    <mc:Fallback>
      <p:transition spd="slow" advTm="119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0" y="1424223"/>
            <a:ext cx="12209317" cy="1509052"/>
          </a:xfrm>
        </p:spPr>
        <p:txBody>
          <a:bodyPr>
            <a:normAutofit/>
          </a:bodyPr>
          <a:lstStyle/>
          <a:p>
            <a:r>
              <a:rPr lang="zh-CN" altLang="en-US" sz="4000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谢谢</a:t>
            </a:r>
            <a:br>
              <a:rPr lang="en-US" altLang="zh-CN" sz="4000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</a:br>
            <a:r>
              <a:rPr lang="zh-CN" altLang="en-US" sz="4000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请</a:t>
            </a:r>
            <a:r>
              <a:rPr lang="zh-CN" altLang="en-US" sz="4000" b="1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各位专家批评指正！</a:t>
            </a:r>
            <a:endParaRPr lang="zh-CN" altLang="en-US" sz="4000" b="1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3746327" y="3023484"/>
            <a:ext cx="4716661" cy="1655762"/>
          </a:xfrm>
        </p:spPr>
        <p:txBody>
          <a:bodyPr>
            <a:normAutofit/>
          </a:bodyPr>
          <a:lstStyle/>
          <a:p>
            <a:r>
              <a:rPr lang="zh-CN" altLang="en-US" b="1" dirty="0" smtClean="0">
                <a:solidFill>
                  <a:srgbClr val="C0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冯仁艳</a:t>
            </a:r>
            <a:endParaRPr lang="en-US" altLang="zh-CN" b="1" dirty="0" smtClean="0">
              <a:solidFill>
                <a:srgbClr val="C00000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en-US" altLang="zh-CN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renyan_feng@163.com</a:t>
            </a:r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/>
          <a:srcRect l="15728" t="5235" r="19923" b="7306"/>
          <a:stretch>
            <a:fillRect/>
          </a:stretch>
        </p:blipFill>
        <p:spPr>
          <a:xfrm>
            <a:off x="3781736" y="4506869"/>
            <a:ext cx="1259999" cy="1260000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665018" y="716973"/>
            <a:ext cx="6431973" cy="135082"/>
          </a:xfrm>
          <a:prstGeom prst="rect">
            <a:avLst/>
          </a:prstGeom>
          <a:gradFill>
            <a:gsLst>
              <a:gs pos="0">
                <a:srgbClr val="AD2D17"/>
              </a:gs>
              <a:gs pos="100000">
                <a:srgbClr val="A92F17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86697" y="347641"/>
            <a:ext cx="4570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贵州大学计算机科学与</a:t>
            </a:r>
            <a:r>
              <a:rPr lang="zh-CN" altLang="en-US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技术博士生开</a:t>
            </a:r>
            <a:r>
              <a:rPr lang="zh-CN" altLang="en-US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题答辩</a:t>
            </a:r>
            <a:endParaRPr lang="zh-CN" altLang="en-US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3834" y="4679246"/>
            <a:ext cx="2993099" cy="9152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59"/>
    </mc:Choice>
    <mc:Fallback>
      <p:transition spd="slow" advTm="559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/>
              <a:t>模型更新（</a:t>
            </a:r>
            <a:r>
              <a:rPr lang="en-US" altLang="zh-CN"/>
              <a:t>Model update</a:t>
            </a:r>
            <a:r>
              <a:rPr lang="zh-CN" altLang="en-US"/>
              <a:t>）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330835" y="5998845"/>
            <a:ext cx="1111948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[1] </a:t>
            </a:r>
            <a:r>
              <a:rPr lang="zh-CN" alt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Monperrus M. Automatic software repair: a bibliography[J]. ACM Computing Surveys (CSUR), 2018, 51(1): 1-24.</a:t>
            </a:r>
            <a:endParaRPr lang="zh-CN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1" name="内容占位符 10"/>
          <p:cNvGraphicFramePr>
            <a:graphicFrameLocks noChangeAspect="1"/>
          </p:cNvGraphicFramePr>
          <p:nvPr>
            <p:ph idx="1"/>
          </p:nvPr>
        </p:nvGraphicFramePr>
        <p:xfrm>
          <a:off x="262255" y="1686560"/>
          <a:ext cx="11535410" cy="34848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" name="" r:id="rId1" imgW="12031980" imgH="3635375" progId="Visio.Drawing.15">
                  <p:embed/>
                </p:oleObj>
              </mc:Choice>
              <mc:Fallback>
                <p:oleObj name="" r:id="rId1" imgW="12031980" imgH="3635375" progId="Visio.Drawing.15">
                  <p:embed/>
                  <p:pic>
                    <p:nvPicPr>
                      <p:cNvPr id="0" name="图片 13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62255" y="1686560"/>
                        <a:ext cx="11535410" cy="34848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/>
              <a:t>基础知识</a:t>
            </a:r>
            <a:r>
              <a:rPr lang="en-US" altLang="zh-CN"/>
              <a:t> —— </a:t>
            </a:r>
            <a:r>
              <a:rPr lang="en-US" altLang="zh-CN" sz="2220"/>
              <a:t>CTL</a:t>
            </a:r>
            <a:r>
              <a:rPr lang="zh-CN" altLang="en-US" sz="2220"/>
              <a:t>（计算树逻辑）的语法</a:t>
            </a:r>
            <a:endParaRPr lang="zh-CN" altLang="en-US" sz="222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0835" y="1212215"/>
            <a:ext cx="7595235" cy="3834130"/>
          </a:xfrm>
          <a:prstGeom prst="rect">
            <a:avLst/>
          </a:prstGeom>
        </p:spPr>
      </p:pic>
      <p:grpSp>
        <p:nvGrpSpPr>
          <p:cNvPr id="12" name="组合 11"/>
          <p:cNvGrpSpPr/>
          <p:nvPr/>
        </p:nvGrpSpPr>
        <p:grpSpPr>
          <a:xfrm>
            <a:off x="330835" y="5364480"/>
            <a:ext cx="7891145" cy="1100455"/>
            <a:chOff x="687" y="8492"/>
            <a:chExt cx="12982" cy="1918"/>
          </a:xfrm>
        </p:grpSpPr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87" y="8492"/>
              <a:ext cx="12983" cy="1918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726" y="9510"/>
              <a:ext cx="1770" cy="9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/>
              <a:t>基础知识</a:t>
            </a:r>
            <a:r>
              <a:rPr lang="en-US" altLang="zh-CN">
                <a:sym typeface="+mn-ea"/>
              </a:rPr>
              <a:t>—— </a:t>
            </a:r>
            <a:r>
              <a:rPr lang="en-US" altLang="zh-CN" sz="2220">
                <a:sym typeface="+mn-ea"/>
              </a:rPr>
              <a:t>CTL</a:t>
            </a:r>
            <a:r>
              <a:rPr lang="zh-CN" altLang="en-US" sz="2220">
                <a:sym typeface="+mn-ea"/>
              </a:rPr>
              <a:t>（计算树逻辑）的</a:t>
            </a:r>
            <a:r>
              <a:rPr lang="zh-CN" altLang="en-US" sz="2220">
                <a:sym typeface="+mn-ea"/>
              </a:rPr>
              <a:t>语义</a:t>
            </a:r>
            <a:endParaRPr lang="zh-CN" altLang="en-US" sz="2220"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4620" y="1447800"/>
            <a:ext cx="5467350" cy="213550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4073525"/>
            <a:ext cx="5254625" cy="433070"/>
          </a:xfrm>
          <a:prstGeom prst="rect">
            <a:avLst/>
          </a:prstGeom>
        </p:spPr>
      </p:pic>
      <p:grpSp>
        <p:nvGrpSpPr>
          <p:cNvPr id="12" name="组合 11"/>
          <p:cNvGrpSpPr/>
          <p:nvPr/>
        </p:nvGrpSpPr>
        <p:grpSpPr>
          <a:xfrm>
            <a:off x="5696585" y="1329690"/>
            <a:ext cx="6452235" cy="3833495"/>
            <a:chOff x="8971" y="2094"/>
            <a:chExt cx="10161" cy="6037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971" y="2094"/>
              <a:ext cx="10161" cy="6037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608" y="2280"/>
              <a:ext cx="360" cy="279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9549" y="2160"/>
              <a:ext cx="407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40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en-US" altLang="zh-CN" sz="1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/>
              <a:t>基础知识</a:t>
            </a:r>
            <a:r>
              <a:rPr lang="en-US" altLang="zh-CN"/>
              <a:t>—— </a:t>
            </a:r>
            <a:r>
              <a:rPr lang="zh-CN" altLang="en-US" sz="2220"/>
              <a:t>互模拟（</a:t>
            </a:r>
            <a:r>
              <a:rPr lang="en-US" altLang="zh-CN" sz="2220"/>
              <a:t>bisimulation</a:t>
            </a:r>
            <a:r>
              <a:rPr lang="zh-CN" altLang="en-US" sz="2220"/>
              <a:t>）</a:t>
            </a:r>
            <a:endParaRPr lang="zh-CN" altLang="en-US" sz="2220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30835" y="1191895"/>
            <a:ext cx="7124700" cy="32766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7880" y="1524635"/>
            <a:ext cx="4639945" cy="34544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778240" y="5203825"/>
            <a:ext cx="285305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 b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图</a:t>
            </a:r>
            <a:r>
              <a:rPr lang="en-US" altLang="zh-CN" sz="1400" b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1 </a:t>
            </a:r>
            <a:r>
              <a:rPr lang="zh-CN" altLang="en-US" sz="14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结构间的</a:t>
            </a:r>
            <a:r>
              <a:rPr lang="en-US" altLang="zh-CN" sz="14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V-</a:t>
            </a:r>
            <a:r>
              <a:rPr lang="zh-CN" altLang="en-US" sz="14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互模拟</a:t>
            </a:r>
            <a:endParaRPr lang="zh-CN" altLang="en-US" sz="140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429895" y="4725670"/>
            <a:ext cx="7172325" cy="1800225"/>
            <a:chOff x="677" y="7442"/>
            <a:chExt cx="11295" cy="2835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7" y="7442"/>
              <a:ext cx="11295" cy="2835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71" y="7561"/>
              <a:ext cx="420" cy="405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354" y="7456"/>
              <a:ext cx="407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40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en-US" altLang="zh-CN" sz="1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/>
              <a:t>基础知识</a:t>
            </a:r>
            <a:r>
              <a:rPr lang="en-US" altLang="zh-CN"/>
              <a:t>—— </a:t>
            </a:r>
            <a:r>
              <a:rPr lang="zh-CN" altLang="en-US" sz="2220"/>
              <a:t>遗忘理论（</a:t>
            </a:r>
            <a:r>
              <a:rPr lang="en-US" altLang="zh-CN" sz="2220"/>
              <a:t>forgetting</a:t>
            </a:r>
            <a:r>
              <a:rPr lang="zh-CN" altLang="en-US" sz="2220"/>
              <a:t>）</a:t>
            </a:r>
            <a:endParaRPr lang="zh-CN" altLang="en-US" sz="2220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65150" y="1598295"/>
            <a:ext cx="9810750" cy="21717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150" y="4729480"/>
            <a:ext cx="6000115" cy="47180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1740" y="1746885"/>
            <a:ext cx="345440" cy="33337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1202690" y="1695450"/>
            <a:ext cx="25844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en-US" altLang="zh-CN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/>
              <a:t>定义</a:t>
            </a:r>
            <a:r>
              <a:rPr lang="zh-CN" altLang="en-US">
                <a:sym typeface="+mn-ea"/>
              </a:rPr>
              <a:t>（极小子集）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49860" y="1503680"/>
            <a:ext cx="5305425" cy="310515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rcRect b="5172"/>
          <a:stretch>
            <a:fillRect/>
          </a:stretch>
        </p:blipFill>
        <p:spPr>
          <a:xfrm>
            <a:off x="6456045" y="1503680"/>
            <a:ext cx="4972050" cy="10477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590" y="1522730"/>
            <a:ext cx="278765" cy="31559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901065" y="1503680"/>
            <a:ext cx="25844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en-US" altLang="zh-CN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330835" y="6001385"/>
            <a:ext cx="9444990" cy="52197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en-US" sz="140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1 </a:t>
            </a:r>
            <a:r>
              <a:rPr lang="zh-CN" sz="140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在文章</a:t>
            </a:r>
            <a:r>
              <a:rPr lang="en-US" sz="140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[feng]</a:t>
            </a:r>
            <a:r>
              <a:rPr lang="zh-CN" sz="140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中已经证明了</a:t>
            </a:r>
            <a:r>
              <a:rPr lang="en-US" sz="140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CTL</a:t>
            </a:r>
            <a:r>
              <a:rPr lang="zh-CN" sz="140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下的遗忘是不封闭的，即：对于有的</a:t>
            </a:r>
            <a:r>
              <a:rPr lang="en-US" sz="140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CTL</a:t>
            </a:r>
            <a:r>
              <a:rPr lang="zh-CN" sz="140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公式和原子命题的集合，不存在一个</a:t>
            </a:r>
            <a:r>
              <a:rPr lang="en-US" sz="140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CTL</a:t>
            </a:r>
            <a:r>
              <a:rPr lang="zh-CN" sz="140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公式是从该公式中遗忘掉该集合的结果。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TABLE_BEAUTIFY" val="smartTable{939b400e-520d-4bf1-90ef-6f5011f11bb8}"/>
</p:tagLst>
</file>

<file path=ppt/tags/tag10.xml><?xml version="1.0" encoding="utf-8"?>
<p:tagLst xmlns:p="http://schemas.openxmlformats.org/presentationml/2006/main">
  <p:tag name="TIMING" val="|3.2|0.7"/>
</p:tagLst>
</file>

<file path=ppt/tags/tag11.xml><?xml version="1.0" encoding="utf-8"?>
<p:tagLst xmlns:p="http://schemas.openxmlformats.org/presentationml/2006/main">
  <p:tag name="TIMING" val="|7.9|19.1|19.6|14.6"/>
</p:tagLst>
</file>

<file path=ppt/tags/tag2.xml><?xml version="1.0" encoding="utf-8"?>
<p:tagLst xmlns:p="http://schemas.openxmlformats.org/presentationml/2006/main">
  <p:tag name="KSO_WM_UNIT_TABLE_BEAUTIFY" val="smartTable{cbf0f5ea-fea8-440d-bfde-0cfb076116bd}"/>
  <p:tag name="TABLE_ENDDRAG_ORIGIN_RECT" val="433*405"/>
  <p:tag name="TABLE_ENDDRAG_RECT" val="397*88*433*405"/>
</p:tagLst>
</file>

<file path=ppt/tags/tag3.xml><?xml version="1.0" encoding="utf-8"?>
<p:tagLst xmlns:p="http://schemas.openxmlformats.org/presentationml/2006/main">
  <p:tag name="TIMING" val="|28.5|0.4|0.9|16.1|0.4|2.3"/>
</p:tagLst>
</file>

<file path=ppt/tags/tag4.xml><?xml version="1.0" encoding="utf-8"?>
<p:tagLst xmlns:p="http://schemas.openxmlformats.org/presentationml/2006/main">
  <p:tag name="TIMING" val="|55|8.1|32.3|36.5|12.3|8.3"/>
</p:tagLst>
</file>

<file path=ppt/tags/tag5.xml><?xml version="1.0" encoding="utf-8"?>
<p:tagLst xmlns:p="http://schemas.openxmlformats.org/presentationml/2006/main">
  <p:tag name="TIMING" val="|26.7|28.6|60.9|21.8|2"/>
</p:tagLst>
</file>

<file path=ppt/tags/tag6.xml><?xml version="1.0" encoding="utf-8"?>
<p:tagLst xmlns:p="http://schemas.openxmlformats.org/presentationml/2006/main">
  <p:tag name="TIMING" val="|12.3|1.9|9.9|2.7|2.8|1.9|0.6|0.7|8.2|1.4|0.5|0.6|3.1|0.7|5.2|1.6|0.4|8.6|1.6|0.6|8.4|0.7|1.3|6.6|2.8|0.5|7.6|2.2|2.1|7.5|5.2|8.7|8.8|0.5|20.9|1.5|0.7|8.6|1.5|0.4|6.6|1.9"/>
</p:tagLst>
</file>

<file path=ppt/tags/tag7.xml><?xml version="1.0" encoding="utf-8"?>
<p:tagLst xmlns:p="http://schemas.openxmlformats.org/presentationml/2006/main">
  <p:tag name="TIMING" val="|11.1|45.1|4.3|14.1|1.8|22.8|5.9"/>
</p:tagLst>
</file>

<file path=ppt/tags/tag8.xml><?xml version="1.0" encoding="utf-8"?>
<p:tagLst xmlns:p="http://schemas.openxmlformats.org/presentationml/2006/main">
  <p:tag name="TIMING" val="|13.6|34.4|3.4"/>
</p:tagLst>
</file>

<file path=ppt/tags/tag9.xml><?xml version="1.0" encoding="utf-8"?>
<p:tagLst xmlns:p="http://schemas.openxmlformats.org/presentationml/2006/main">
  <p:tag name="TIMING" val="|29.1|0.8|0.5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微软雅黑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8943</Words>
  <Application>WPS 演示</Application>
  <PresentationFormat>宽屏</PresentationFormat>
  <Paragraphs>860</Paragraphs>
  <Slides>39</Slides>
  <Notes>7</Notes>
  <HiddenSlides>0</HiddenSlides>
  <MMClips>0</MMClips>
  <ScaleCrop>false</ScaleCrop>
  <HeadingPairs>
    <vt:vector size="8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19</vt:i4>
      </vt:variant>
      <vt:variant>
        <vt:lpstr>幻灯片标题</vt:lpstr>
      </vt:variant>
      <vt:variant>
        <vt:i4>39</vt:i4>
      </vt:variant>
    </vt:vector>
  </HeadingPairs>
  <TitlesOfParts>
    <vt:vector size="76" baseType="lpstr">
      <vt:lpstr>Arial</vt:lpstr>
      <vt:lpstr>宋体</vt:lpstr>
      <vt:lpstr>Wingdings</vt:lpstr>
      <vt:lpstr>Times New Roman</vt:lpstr>
      <vt:lpstr>仿宋</vt:lpstr>
      <vt:lpstr>Wingdings</vt:lpstr>
      <vt:lpstr>微软雅黑</vt:lpstr>
      <vt:lpstr>Arial Unicode MS</vt:lpstr>
      <vt:lpstr>等线</vt:lpstr>
      <vt:lpstr>Cambria Math</vt:lpstr>
      <vt:lpstr>Verdana</vt:lpstr>
      <vt:lpstr>黑体</vt:lpstr>
      <vt:lpstr>BatangChe</vt:lpstr>
      <vt:lpstr>Segoe Print</vt:lpstr>
      <vt:lpstr>Calibri</vt:lpstr>
      <vt:lpstr>华文琥珀</vt:lpstr>
      <vt:lpstr>华文新魏</vt:lpstr>
      <vt:lpstr>Office 主题​​</vt:lpstr>
      <vt:lpstr>Visio.Drawing.15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Visio.Drawing.15</vt:lpstr>
      <vt:lpstr>Visio.Drawing.15</vt:lpstr>
      <vt:lpstr>Visio.Drawing.15</vt:lpstr>
      <vt:lpstr>Visio.Drawing.15</vt:lpstr>
      <vt:lpstr>Visio.Drawing.15</vt:lpstr>
      <vt:lpstr>Visio.Drawing.15</vt:lpstr>
      <vt:lpstr>Visio.Drawing.15</vt:lpstr>
      <vt:lpstr>Equation.DSMT4</vt:lpstr>
      <vt:lpstr>Equation.DSMT4</vt:lpstr>
      <vt:lpstr>Equation.DSMT4</vt:lpstr>
      <vt:lpstr>基于遗忘的CTL规范的 极小子集计算</vt:lpstr>
      <vt:lpstr>背景</vt:lpstr>
      <vt:lpstr>背景</vt:lpstr>
      <vt:lpstr>模型更新（Model update）</vt:lpstr>
      <vt:lpstr>PowerPoint 演示文稿</vt:lpstr>
      <vt:lpstr>PowerPoint 演示文稿</vt:lpstr>
      <vt:lpstr>PowerPoint 演示文稿</vt:lpstr>
      <vt:lpstr>PowerPoint 演示文稿</vt:lpstr>
      <vt:lpstr>定义（极小子集）</vt:lpstr>
      <vt:lpstr>算法</vt:lpstr>
      <vt:lpstr>结论（应用）</vt:lpstr>
      <vt:lpstr>实例：交通灯（1）https://www.youtube.com/watch?v=1vugJ20XucQ</vt:lpstr>
      <vt:lpstr>实例：交通灯（2）</vt:lpstr>
      <vt:lpstr>实验结果</vt:lpstr>
      <vt:lpstr>实验结果</vt:lpstr>
      <vt:lpstr>PowerPoint 演示文稿</vt:lpstr>
      <vt:lpstr>谢谢 </vt:lpstr>
      <vt:lpstr>更新（update）：背景</vt:lpstr>
      <vt:lpstr>定义（极小子集）</vt:lpstr>
      <vt:lpstr>实例：交通灯（2） </vt:lpstr>
      <vt:lpstr>目录</vt:lpstr>
      <vt:lpstr>研究背景及意义：系统的正确性极为重要</vt:lpstr>
      <vt:lpstr>研究背景及意义：形式化验证为系统的正确提供了有力依据</vt:lpstr>
      <vt:lpstr>研究背景及意义：知识表示与推理（KR）中的SNC和WSC</vt:lpstr>
      <vt:lpstr>国内外研究进展</vt:lpstr>
      <vt:lpstr>研究目标</vt:lpstr>
      <vt:lpstr>主要研究内容</vt:lpstr>
      <vt:lpstr>主要研究内容</vt:lpstr>
      <vt:lpstr>主要研究内容</vt:lpstr>
      <vt:lpstr>拟解决的关键科学问题</vt:lpstr>
      <vt:lpstr>研究方案与可行性分析：总体研究方案</vt:lpstr>
      <vt:lpstr>研究方案与可行性分析：关键技术路线</vt:lpstr>
      <vt:lpstr>研究方案与可行性分析：可行性分析</vt:lpstr>
      <vt:lpstr>研究方案与可行性分析：研究基础</vt:lpstr>
      <vt:lpstr>研究方案与可行性分析：研究基础</vt:lpstr>
      <vt:lpstr>论文的研究特色与创新之处</vt:lpstr>
      <vt:lpstr>研究计划及安排</vt:lpstr>
      <vt:lpstr>主要参考文献</vt:lpstr>
      <vt:lpstr>谢谢 请各位专家批评指正！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Graph data: Privacy quantification, (de-) anonymization</dc:title>
  <dc:creator>丁 红发</dc:creator>
  <cp:lastModifiedBy>renya</cp:lastModifiedBy>
  <cp:revision>507</cp:revision>
  <dcterms:created xsi:type="dcterms:W3CDTF">2020-09-25T03:58:00Z</dcterms:created>
  <dcterms:modified xsi:type="dcterms:W3CDTF">2021-10-21T09:12:24Z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2052-11.1.0.10938</vt:lpwstr>
  </property>
  <property fmtid="{D5CDD505-2E9C-101B-9397-08002B2CF9AE}" pid="3" name="ICV">
    <vt:lpwstr>8C2CE14E67594C2AB32968F433FC31CE</vt:lpwstr>
  </property>
</Properties>
</file>